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8" r:id="rId2"/>
    <p:sldId id="266" r:id="rId3"/>
    <p:sldId id="284" r:id="rId4"/>
    <p:sldId id="271" r:id="rId5"/>
    <p:sldId id="285" r:id="rId6"/>
    <p:sldId id="283" r:id="rId7"/>
    <p:sldId id="267" r:id="rId8"/>
    <p:sldId id="282" r:id="rId9"/>
    <p:sldId id="287" r:id="rId10"/>
    <p:sldId id="288" r:id="rId11"/>
    <p:sldId id="293" r:id="rId12"/>
    <p:sldId id="294" r:id="rId13"/>
    <p:sldId id="296" r:id="rId14"/>
    <p:sldId id="295" r:id="rId15"/>
    <p:sldId id="289" r:id="rId16"/>
    <p:sldId id="292" r:id="rId17"/>
    <p:sldId id="290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7" r:id="rId28"/>
    <p:sldId id="304" r:id="rId29"/>
    <p:sldId id="309" r:id="rId30"/>
    <p:sldId id="308" r:id="rId31"/>
    <p:sldId id="277" r:id="rId32"/>
    <p:sldId id="310" r:id="rId33"/>
    <p:sldId id="31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0253F"/>
    <a:srgbClr val="E9F1F5"/>
    <a:srgbClr val="4BACC6"/>
    <a:srgbClr val="292836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8" autoAdjust="0"/>
    <p:restoredTop sz="86308" autoAdjust="0"/>
  </p:normalViewPr>
  <p:slideViewPr>
    <p:cSldViewPr snapToGrid="0">
      <p:cViewPr varScale="1">
        <p:scale>
          <a:sx n="142" d="100"/>
          <a:sy n="142" d="100"/>
        </p:scale>
        <p:origin x="12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F421B-707A-4F54-9592-BEB27DF20225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748C-3DA6-4A8B-B15F-D9FDEABB5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94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한국관광공사와 한식재단의 메뉴 분류를 표준화한 데이터</a:t>
            </a:r>
            <a:r>
              <a:rPr lang="en-US" altLang="ko-KR" dirty="0"/>
              <a:t>, </a:t>
            </a:r>
            <a:r>
              <a:rPr lang="ko-KR" altLang="en-US" dirty="0"/>
              <a:t>주요 상권 정보 ・</a:t>
            </a:r>
            <a:endParaRPr lang="en-US" altLang="ko-KR" dirty="0"/>
          </a:p>
          <a:p>
            <a:r>
              <a:rPr lang="ko-KR" altLang="en-US" dirty="0"/>
              <a:t>정부에서 제공하는 </a:t>
            </a:r>
            <a:r>
              <a:rPr lang="en-US" altLang="ko-KR" dirty="0"/>
              <a:t>200~300</a:t>
            </a:r>
            <a:r>
              <a:rPr lang="ko-KR" altLang="en-US" dirty="0"/>
              <a:t>개 메뉴 활용</a:t>
            </a:r>
            <a:r>
              <a:rPr lang="en-US" altLang="ko-KR" dirty="0"/>
              <a:t>, </a:t>
            </a:r>
            <a:r>
              <a:rPr lang="ko-KR" altLang="en-US" dirty="0"/>
              <a:t>주요 상권 정보 및 국</a:t>
            </a:r>
            <a:r>
              <a:rPr lang="en-US" altLang="ko-KR" dirty="0"/>
              <a:t>·</a:t>
            </a:r>
            <a:r>
              <a:rPr lang="ko-KR" altLang="en-US" dirty="0"/>
              <a:t>영</a:t>
            </a:r>
            <a:r>
              <a:rPr lang="en-US" altLang="ko-KR" dirty="0"/>
              <a:t>·</a:t>
            </a:r>
            <a:r>
              <a:rPr lang="ko-KR" altLang="en-US" dirty="0"/>
              <a:t>중</a:t>
            </a:r>
            <a:r>
              <a:rPr lang="en-US" altLang="ko-KR" dirty="0"/>
              <a:t>·</a:t>
            </a:r>
            <a:r>
              <a:rPr lang="ko-KR" altLang="en-US" dirty="0"/>
              <a:t>일문 관광 정보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38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6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25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7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2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564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9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5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74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14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04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2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36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132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87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63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55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97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764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4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44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44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2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91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2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4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2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1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</a:rPr>
              <a:t>분석한 결과를 토대로 </a:t>
            </a:r>
            <a:r>
              <a:rPr lang="ko-KR" altLang="en-US" dirty="0"/>
              <a:t>한국</a:t>
            </a:r>
            <a:r>
              <a:rPr lang="en-US" altLang="ko-KR" dirty="0"/>
              <a:t>ESRI</a:t>
            </a:r>
            <a:r>
              <a:rPr lang="ko-KR" altLang="en-US" dirty="0"/>
              <a:t>의 지리정보시스템 지리정보시스템</a:t>
            </a:r>
            <a:r>
              <a:rPr lang="en-US" altLang="ko-KR" dirty="0"/>
              <a:t>(GIS)</a:t>
            </a:r>
            <a:r>
              <a:rPr lang="ko-KR" altLang="en-US" dirty="0"/>
              <a:t>으로 지도상 유동인구 패턴을 시각화하고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서울 전역을 </a:t>
            </a:r>
            <a:r>
              <a:rPr lang="en-US" altLang="ko-KR" dirty="0"/>
              <a:t>1</a:t>
            </a:r>
            <a:r>
              <a:rPr lang="ko-KR" altLang="en-US" dirty="0"/>
              <a:t>㎞ 반경 </a:t>
            </a:r>
            <a:r>
              <a:rPr lang="en-US" altLang="ko-KR" dirty="0"/>
              <a:t>1,250</a:t>
            </a:r>
            <a:r>
              <a:rPr lang="ko-KR" altLang="en-US" dirty="0"/>
              <a:t>개의 셀 단위로 나누어 유동인구</a:t>
            </a:r>
            <a:r>
              <a:rPr lang="en-US" altLang="ko-KR" dirty="0"/>
              <a:t>, </a:t>
            </a:r>
            <a:r>
              <a:rPr lang="ko-KR" altLang="en-US" dirty="0"/>
              <a:t>교통수요량을 표시하고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·</a:t>
            </a:r>
            <a:r>
              <a:rPr lang="ko-KR" altLang="en-US" dirty="0" err="1"/>
              <a:t>요일별</a:t>
            </a:r>
            <a:r>
              <a:rPr lang="ko-KR" altLang="en-US" dirty="0"/>
              <a:t> 유동인구 및 교통수요 패턴을 분석했다</a:t>
            </a:r>
            <a:r>
              <a:rPr lang="en-US" altLang="ko-KR" dirty="0"/>
              <a:t>. </a:t>
            </a:r>
            <a:r>
              <a:rPr lang="ko-KR" altLang="en-US" dirty="0"/>
              <a:t>이어 노선 부근 유동인구 가중치를 계산하는 등 재분석 과정을 거쳐 최적의 노선과 배차간격을 도출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노선으로 정식 시행한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개월이 지난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발표에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동안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천명이 이용해 하루 평균 이용자는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6079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748C-3DA6-4A8B-B15F-D9FDEABB5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4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7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64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6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3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93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3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4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2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7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2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4573110" y="3893001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3333454" y="1040409"/>
            <a:ext cx="5518159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i="1" kern="0" dirty="0">
                <a:solidFill>
                  <a:schemeClr val="bg1"/>
                </a:solidFill>
              </a:rPr>
              <a:t>프로젝트</a:t>
            </a:r>
            <a:endParaRPr lang="en-US" altLang="ko-KR" sz="3200" i="1" kern="0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srgbClr val="5E7AF1"/>
                </a:solidFill>
              </a:rPr>
              <a:t>최종 결과보고서</a:t>
            </a:r>
            <a:endParaRPr lang="ko-KR" altLang="en-US" sz="48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14566" y="389300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산업공학과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73110" y="4797876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14566" y="479787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길영환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73110" y="2988126"/>
            <a:ext cx="360000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4566" y="2988126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white"/>
                </a:solidFill>
              </a:rPr>
              <a:t>2018-19833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353525" y="2838865"/>
            <a:ext cx="3534327" cy="644772"/>
            <a:chOff x="4372575" y="2810290"/>
            <a:chExt cx="3534327" cy="64477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372575" y="2810290"/>
              <a:ext cx="3534327" cy="644772"/>
            </a:xfrm>
            <a:prstGeom prst="roundRect">
              <a:avLst/>
            </a:prstGeom>
            <a:solidFill>
              <a:srgbClr val="607CF4">
                <a:alpha val="11000"/>
              </a:srgbClr>
            </a:solidFill>
            <a:ln w="19050">
              <a:solidFill>
                <a:srgbClr val="506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en-US" altLang="ko-KR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639276" y="3010374"/>
              <a:ext cx="279400" cy="279400"/>
            </a:xfrm>
            <a:prstGeom prst="ellipse">
              <a:avLst/>
            </a:prstGeom>
            <a:solidFill>
              <a:schemeClr val="bg1"/>
            </a:solidFill>
            <a:ln w="114300">
              <a:gradFill>
                <a:gsLst>
                  <a:gs pos="0">
                    <a:srgbClr val="607CF4"/>
                  </a:gs>
                  <a:gs pos="100000">
                    <a:srgbClr val="5068D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53524" y="3755281"/>
            <a:ext cx="3534327" cy="644772"/>
            <a:chOff x="4372576" y="2825003"/>
            <a:chExt cx="3534327" cy="64477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4372576" y="2825003"/>
              <a:ext cx="3534327" cy="644772"/>
            </a:xfrm>
            <a:prstGeom prst="roundRect">
              <a:avLst/>
            </a:prstGeom>
            <a:solidFill>
              <a:srgbClr val="607CF4">
                <a:alpha val="11000"/>
              </a:srgbClr>
            </a:solidFill>
            <a:ln w="19050">
              <a:solidFill>
                <a:srgbClr val="506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en-US" altLang="ko-KR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639276" y="3010374"/>
              <a:ext cx="279400" cy="279400"/>
            </a:xfrm>
            <a:prstGeom prst="ellipse">
              <a:avLst/>
            </a:prstGeom>
            <a:solidFill>
              <a:schemeClr val="bg1"/>
            </a:solidFill>
            <a:ln w="114300">
              <a:gradFill>
                <a:gsLst>
                  <a:gs pos="0">
                    <a:srgbClr val="607CF4"/>
                  </a:gs>
                  <a:gs pos="100000">
                    <a:srgbClr val="5068D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26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3.125E-6 0.131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3.125E-6 0.1319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DA9E230-53FA-43D7-8216-4C2995E0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66" y="1119883"/>
            <a:ext cx="8885285" cy="505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9E9C11-0FC9-442D-9336-E22B4A2D9B7E}"/>
              </a:ext>
            </a:extLst>
          </p:cNvPr>
          <p:cNvSpPr/>
          <p:nvPr/>
        </p:nvSpPr>
        <p:spPr>
          <a:xfrm>
            <a:off x="10816683" y="3013501"/>
            <a:ext cx="102028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각 병원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링크 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크롤링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257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3DBE94-6CFD-435C-ACE1-755D1D65C6C1}"/>
              </a:ext>
            </a:extLst>
          </p:cNvPr>
          <p:cNvGrpSpPr/>
          <p:nvPr/>
        </p:nvGrpSpPr>
        <p:grpSpPr>
          <a:xfrm>
            <a:off x="1764016" y="1186029"/>
            <a:ext cx="8663968" cy="5170167"/>
            <a:chOff x="1869897" y="1104650"/>
            <a:chExt cx="7736611" cy="4515679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0D231E7-4D77-4051-9EE1-6FC3AD587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897" y="1104650"/>
              <a:ext cx="7736610" cy="2657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807FE9C-B0FC-49BA-9FF7-7D17DE281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74"/>
            <a:stretch/>
          </p:blipFill>
          <p:spPr bwMode="auto">
            <a:xfrm>
              <a:off x="1869898" y="2490802"/>
              <a:ext cx="7736610" cy="3129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595A13-E79A-430D-BFF2-ACF4995132A3}"/>
              </a:ext>
            </a:extLst>
          </p:cNvPr>
          <p:cNvSpPr/>
          <p:nvPr/>
        </p:nvSpPr>
        <p:spPr>
          <a:xfrm>
            <a:off x="10816683" y="3013501"/>
            <a:ext cx="102028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각 병원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평점 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크롤링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138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667ABD2-BB3A-4147-BBA0-9C79AF92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64" y="1110927"/>
            <a:ext cx="8518401" cy="525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50369D-5675-4938-A168-3945524A10C7}"/>
              </a:ext>
            </a:extLst>
          </p:cNvPr>
          <p:cNvSpPr/>
          <p:nvPr/>
        </p:nvSpPr>
        <p:spPr>
          <a:xfrm>
            <a:off x="10518436" y="3161592"/>
            <a:ext cx="121379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각 병원의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이름</a:t>
            </a:r>
            <a:r>
              <a:rPr lang="en-US" altLang="ko-KR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댓글 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크롤링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305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C9EDA46-3C73-4EF7-BA00-0D346360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4" y="1723606"/>
            <a:ext cx="10953750" cy="282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5DFE523-C3BF-4412-B4D2-16101C200AD9}"/>
              </a:ext>
            </a:extLst>
          </p:cNvPr>
          <p:cNvSpPr/>
          <p:nvPr/>
        </p:nvSpPr>
        <p:spPr>
          <a:xfrm>
            <a:off x="5489103" y="4734898"/>
            <a:ext cx="121379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데이터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저장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995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CAD642-C4D8-458D-82D6-E0415937C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26" b="6079"/>
          <a:stretch/>
        </p:blipFill>
        <p:spPr>
          <a:xfrm>
            <a:off x="2490248" y="1114334"/>
            <a:ext cx="7211503" cy="5492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64D1C7-F5C5-41DE-8A53-72832AB4C3B5}"/>
              </a:ext>
            </a:extLst>
          </p:cNvPr>
          <p:cNvSpPr txBox="1"/>
          <p:nvPr/>
        </p:nvSpPr>
        <p:spPr>
          <a:xfrm>
            <a:off x="9486821" y="2578606"/>
            <a:ext cx="205980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병원이름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진료과목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댓글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평점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0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671AAE-05D5-44AE-A85C-778D91CF7721}"/>
              </a:ext>
            </a:extLst>
          </p:cNvPr>
          <p:cNvGrpSpPr/>
          <p:nvPr/>
        </p:nvGrpSpPr>
        <p:grpSpPr>
          <a:xfrm>
            <a:off x="1172582" y="4753005"/>
            <a:ext cx="10274793" cy="1178520"/>
            <a:chOff x="1168169" y="2250480"/>
            <a:chExt cx="10274793" cy="11785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4D37FC-97A2-442F-A19D-59AE58C8BFBE}"/>
                </a:ext>
              </a:extLst>
            </p:cNvPr>
            <p:cNvSpPr/>
            <p:nvPr/>
          </p:nvSpPr>
          <p:spPr>
            <a:xfrm>
              <a:off x="1168169" y="2250481"/>
              <a:ext cx="2368243" cy="11785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 </a:t>
              </a:r>
              <a:r>
                <a:rPr lang="ko-KR" altLang="en-US" sz="2800" b="1" dirty="0" err="1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</a:t>
              </a:r>
              <a:endParaRPr lang="ko-KR" altLang="en-US" sz="2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오른쪽 화살표 5">
              <a:extLst>
                <a:ext uri="{FF2B5EF4-FFF2-40B4-BE49-F238E27FC236}">
                  <a16:creationId xmlns:a16="http://schemas.microsoft.com/office/drawing/2014/main" id="{950CD282-412A-4C2D-96FD-A7B5B6767C57}"/>
                </a:ext>
              </a:extLst>
            </p:cNvPr>
            <p:cNvSpPr/>
            <p:nvPr/>
          </p:nvSpPr>
          <p:spPr>
            <a:xfrm>
              <a:off x="4164688" y="2463465"/>
              <a:ext cx="486625" cy="584642"/>
            </a:xfrm>
            <a:prstGeom prst="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2FAD16-14E0-4775-B102-919659ABBB27}"/>
                </a:ext>
              </a:extLst>
            </p:cNvPr>
            <p:cNvSpPr/>
            <p:nvPr/>
          </p:nvSpPr>
          <p:spPr>
            <a:xfrm>
              <a:off x="5093734" y="2250480"/>
              <a:ext cx="2368243" cy="11785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 감정도 분석</a:t>
              </a:r>
            </a:p>
          </p:txBody>
        </p:sp>
        <p:sp>
          <p:nvSpPr>
            <p:cNvPr id="9" name="오른쪽 화살표 5">
              <a:extLst>
                <a:ext uri="{FF2B5EF4-FFF2-40B4-BE49-F238E27FC236}">
                  <a16:creationId xmlns:a16="http://schemas.microsoft.com/office/drawing/2014/main" id="{F3A942EC-F8D9-4F18-9E86-84A5EA1CD277}"/>
                </a:ext>
              </a:extLst>
            </p:cNvPr>
            <p:cNvSpPr/>
            <p:nvPr/>
          </p:nvSpPr>
          <p:spPr>
            <a:xfrm>
              <a:off x="8145673" y="2463465"/>
              <a:ext cx="486625" cy="584642"/>
            </a:xfrm>
            <a:prstGeom prst="rightArrow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C0B87B-D825-415F-A2AD-9520FEAB1C78}"/>
                </a:ext>
              </a:extLst>
            </p:cNvPr>
            <p:cNvSpPr/>
            <p:nvPr/>
          </p:nvSpPr>
          <p:spPr>
            <a:xfrm>
              <a:off x="9074719" y="2250480"/>
              <a:ext cx="2368243" cy="11785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감정도 순으로 </a:t>
              </a:r>
              <a:r>
                <a:rPr lang="en-US" altLang="ko-KR" sz="2800" b="1" dirty="0">
                  <a:solidFill>
                    <a:srgbClr val="00206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RANKING</a:t>
              </a:r>
              <a:endParaRPr lang="ko-KR" altLang="en-US" sz="28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906602-2D15-4332-97E9-BEBEE59C0B2D}"/>
              </a:ext>
            </a:extLst>
          </p:cNvPr>
          <p:cNvGrpSpPr/>
          <p:nvPr/>
        </p:nvGrpSpPr>
        <p:grpSpPr>
          <a:xfrm>
            <a:off x="2396930" y="1283443"/>
            <a:ext cx="7226388" cy="2632659"/>
            <a:chOff x="2018322" y="4369073"/>
            <a:chExt cx="7226388" cy="26326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805286-BBDF-4D04-93AD-5FEE0C8AD397}"/>
                </a:ext>
              </a:extLst>
            </p:cNvPr>
            <p:cNvSpPr txBox="1"/>
            <p:nvPr/>
          </p:nvSpPr>
          <p:spPr>
            <a:xfrm>
              <a:off x="6183012" y="4811731"/>
              <a:ext cx="3061698" cy="168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chemeClr val="bg1"/>
                  </a:solidFill>
                </a:rPr>
                <a:t>Rating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400" b="1" u="sng" dirty="0">
                  <a:solidFill>
                    <a:schemeClr val="bg1"/>
                  </a:solidFill>
                </a:rPr>
                <a:t>댓글 감정</a:t>
              </a:r>
              <a:endParaRPr lang="en-US" altLang="ko-KR" sz="2400" b="1" u="sng" dirty="0">
                <a:solidFill>
                  <a:schemeClr val="bg1"/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</a:rPr>
                <a:t>관련 학위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25">
              <a:extLst>
                <a:ext uri="{FF2B5EF4-FFF2-40B4-BE49-F238E27FC236}">
                  <a16:creationId xmlns:a16="http://schemas.microsoft.com/office/drawing/2014/main" id="{003B09E9-EBDB-4D2C-8CC6-9012AFFC08B4}"/>
                </a:ext>
              </a:extLst>
            </p:cNvPr>
            <p:cNvSpPr/>
            <p:nvPr/>
          </p:nvSpPr>
          <p:spPr>
            <a:xfrm>
              <a:off x="2018322" y="4369073"/>
              <a:ext cx="3679519" cy="644772"/>
            </a:xfrm>
            <a:prstGeom prst="roundRect">
              <a:avLst/>
            </a:prstGeom>
            <a:solidFill>
              <a:srgbClr val="607CF4">
                <a:alpha val="11000"/>
              </a:srgbClr>
            </a:solidFill>
            <a:ln w="19050">
              <a:solidFill>
                <a:srgbClr val="506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 altLang="ko-KR" sz="4000" b="1" dirty="0">
                  <a:solidFill>
                    <a:prstClr val="white"/>
                  </a:solidFill>
                </a:rPr>
                <a:t>ANALYSIS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2A39C60-AA5E-4C38-8A55-C10DD309795A}"/>
                </a:ext>
              </a:extLst>
            </p:cNvPr>
            <p:cNvSpPr/>
            <p:nvPr/>
          </p:nvSpPr>
          <p:spPr>
            <a:xfrm>
              <a:off x="2159169" y="4532331"/>
              <a:ext cx="199146" cy="279400"/>
            </a:xfrm>
            <a:prstGeom prst="ellipse">
              <a:avLst/>
            </a:prstGeom>
            <a:solidFill>
              <a:schemeClr val="bg1"/>
            </a:solidFill>
            <a:ln w="114300">
              <a:gradFill>
                <a:gsLst>
                  <a:gs pos="0">
                    <a:srgbClr val="607CF4"/>
                  </a:gs>
                  <a:gs pos="100000">
                    <a:srgbClr val="5068D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27">
              <a:extLst>
                <a:ext uri="{FF2B5EF4-FFF2-40B4-BE49-F238E27FC236}">
                  <a16:creationId xmlns:a16="http://schemas.microsoft.com/office/drawing/2014/main" id="{BA71D574-A034-443E-88F7-B6D2A6ECD164}"/>
                </a:ext>
              </a:extLst>
            </p:cNvPr>
            <p:cNvSpPr/>
            <p:nvPr/>
          </p:nvSpPr>
          <p:spPr>
            <a:xfrm>
              <a:off x="2028331" y="5093483"/>
              <a:ext cx="3679519" cy="1908249"/>
            </a:xfrm>
            <a:prstGeom prst="round2SameRect">
              <a:avLst>
                <a:gd name="adj1" fmla="val 6143"/>
                <a:gd name="adj2" fmla="val 7869"/>
              </a:avLst>
            </a:prstGeom>
            <a:solidFill>
              <a:schemeClr val="tx2">
                <a:lumMod val="60000"/>
                <a:lumOff val="40000"/>
                <a:alpha val="10000"/>
              </a:schemeClr>
            </a:solidFill>
            <a:ln w="19050">
              <a:solidFill>
                <a:srgbClr val="5068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kern="0" dirty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자연어 처리 등 텍스트 마이닝 기법을 활용하여 댓글 분석</a:t>
              </a:r>
              <a:endPara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kern="0" dirty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병원의 진료 종목별 </a:t>
              </a:r>
              <a:r>
                <a:rPr lang="en-US" altLang="ko-KR" kern="0" dirty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RATING </a:t>
              </a:r>
              <a:r>
                <a:rPr lang="ko-KR" altLang="en-US" kern="0" dirty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취합</a:t>
              </a:r>
              <a:endPara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endPara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04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EA9FA-6725-4759-8944-61E608CD6607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0D78566-C034-4AA3-AFD5-CD6B5C06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09" y="1217647"/>
            <a:ext cx="8610600" cy="471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53ACC-D839-4B71-92B0-0A99BABFF0F4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 </a:t>
            </a:r>
            <a:r>
              <a:rPr lang="ko-KR" altLang="en-US" sz="2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5EAEFF-7F64-4DB8-8A74-CDA1E8A2E06D}"/>
              </a:ext>
            </a:extLst>
          </p:cNvPr>
          <p:cNvSpPr/>
          <p:nvPr/>
        </p:nvSpPr>
        <p:spPr>
          <a:xfrm>
            <a:off x="10348106" y="3175039"/>
            <a:ext cx="1610811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댓글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전처리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저장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62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C62CE-E828-4099-A0F3-5ECF839FE51A}"/>
              </a:ext>
            </a:extLst>
          </p:cNvPr>
          <p:cNvSpPr txBox="1"/>
          <p:nvPr/>
        </p:nvSpPr>
        <p:spPr>
          <a:xfrm>
            <a:off x="4012822" y="1756478"/>
            <a:ext cx="555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댓글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”  -&gt;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감정분석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긍부정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C8A39B-E68C-4BE7-84A7-33C646D31D62}"/>
              </a:ext>
            </a:extLst>
          </p:cNvPr>
          <p:cNvCxnSpPr/>
          <p:nvPr/>
        </p:nvCxnSpPr>
        <p:spPr>
          <a:xfrm flipH="1">
            <a:off x="4755820" y="2218143"/>
            <a:ext cx="1330239" cy="1274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909060-B9B3-43D8-AD76-551FF7D55E01}"/>
              </a:ext>
            </a:extLst>
          </p:cNvPr>
          <p:cNvCxnSpPr/>
          <p:nvPr/>
        </p:nvCxnSpPr>
        <p:spPr>
          <a:xfrm>
            <a:off x="6086059" y="2218143"/>
            <a:ext cx="1412961" cy="1274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1E6DBC53-C3E8-47F4-9FC3-80B04834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13" y="3626239"/>
            <a:ext cx="6101791" cy="233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B3AB9-2EA2-42EA-9120-EE935151E92D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 감정도 분석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12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92FA3F-DBEC-4178-B1D9-462696A8A6FA}"/>
              </a:ext>
            </a:extLst>
          </p:cNvPr>
          <p:cNvSpPr/>
          <p:nvPr/>
        </p:nvSpPr>
        <p:spPr>
          <a:xfrm>
            <a:off x="1154545" y="1482845"/>
            <a:ext cx="9882910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KNU 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</a:rPr>
              <a:t>한국어 감성사전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국립국어원 표준국어대사전의 뜻풀이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단어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감정 점수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-&gt;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점수 도출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8F4FF9-246A-4DD1-B915-6ACED024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41" y="2439768"/>
            <a:ext cx="4884875" cy="32678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DD56EA-588B-4AE3-9C51-AD475B7DBD34}"/>
              </a:ext>
            </a:extLst>
          </p:cNvPr>
          <p:cNvSpPr/>
          <p:nvPr/>
        </p:nvSpPr>
        <p:spPr>
          <a:xfrm>
            <a:off x="8617047" y="6401887"/>
            <a:ext cx="35157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김은영</a:t>
            </a:r>
            <a:r>
              <a:rPr lang="en-US" altLang="ko-KR" sz="1500" dirty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“</a:t>
            </a:r>
            <a:r>
              <a:rPr lang="ko-KR" altLang="en-US" sz="1500" dirty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국어 감정동사 연구”</a:t>
            </a:r>
            <a:r>
              <a:rPr lang="en-US" altLang="ko-KR" sz="1500" dirty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2004.02,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AF9E3-9DDB-4225-8D76-3249950229CF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 감정도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BA947-D801-45DF-BB87-8C6F13C740EC}"/>
              </a:ext>
            </a:extLst>
          </p:cNvPr>
          <p:cNvSpPr txBox="1"/>
          <p:nvPr/>
        </p:nvSpPr>
        <p:spPr>
          <a:xfrm>
            <a:off x="7026921" y="3064162"/>
            <a:ext cx="3008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감정사전에 속한 </a:t>
            </a:r>
            <a:r>
              <a:rPr lang="ko-KR" altLang="en-US" sz="1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단어별</a:t>
            </a: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댓글에서 나타나는 </a:t>
            </a:r>
            <a:r>
              <a:rPr lang="en-US" altLang="ko-KR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7D1F9-938A-406C-8B9D-71F9200CC1C1}"/>
              </a:ext>
            </a:extLst>
          </p:cNvPr>
          <p:cNvSpPr/>
          <p:nvPr/>
        </p:nvSpPr>
        <p:spPr>
          <a:xfrm>
            <a:off x="7057558" y="4413322"/>
            <a:ext cx="2947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COUNT*</a:t>
            </a:r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해당 단어의 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감정도 총합 계산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09A09B43-A8AE-4BEB-9E41-62FCD965BE88}"/>
              </a:ext>
            </a:extLst>
          </p:cNvPr>
          <p:cNvSpPr/>
          <p:nvPr/>
        </p:nvSpPr>
        <p:spPr>
          <a:xfrm>
            <a:off x="8341659" y="3786841"/>
            <a:ext cx="358588" cy="488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87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AFFEF-CF26-498E-A661-9ED97673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443" y="1341092"/>
            <a:ext cx="3473131" cy="1576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D91750-FBCA-4E24-99C4-A3BAF84CD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488" y="3308011"/>
            <a:ext cx="3008126" cy="3118228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6310FC0B-F3AE-4EA3-AC01-400355C46153}"/>
              </a:ext>
            </a:extLst>
          </p:cNvPr>
          <p:cNvSpPr/>
          <p:nvPr/>
        </p:nvSpPr>
        <p:spPr>
          <a:xfrm rot="10800000">
            <a:off x="1983846" y="4519000"/>
            <a:ext cx="664535" cy="1655473"/>
          </a:xfrm>
          <a:prstGeom prst="rightBrace">
            <a:avLst>
              <a:gd name="adj1" fmla="val 8333"/>
              <a:gd name="adj2" fmla="val 516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B2FA0-F091-48E7-A8E0-6A30F8FEBE3B}"/>
              </a:ext>
            </a:extLst>
          </p:cNvPr>
          <p:cNvSpPr txBox="1"/>
          <p:nvPr/>
        </p:nvSpPr>
        <p:spPr>
          <a:xfrm>
            <a:off x="-365078" y="4645565"/>
            <a:ext cx="33435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긍정적인 댓글을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남긴 사람의 수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</a:t>
            </a: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부정적인 댓글을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남긴 사람의 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D1ADAC-0F88-4247-8BB4-3710E84B3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" t="1279" r="50813" b="1928"/>
          <a:stretch/>
        </p:blipFill>
        <p:spPr>
          <a:xfrm>
            <a:off x="6436656" y="3308012"/>
            <a:ext cx="3008126" cy="3118227"/>
          </a:xfrm>
          <a:prstGeom prst="rect">
            <a:avLst/>
          </a:prstGeom>
        </p:spPr>
      </p:pic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BD8A2089-C26F-4019-93A4-F989B42BF5A2}"/>
              </a:ext>
            </a:extLst>
          </p:cNvPr>
          <p:cNvSpPr/>
          <p:nvPr/>
        </p:nvSpPr>
        <p:spPr>
          <a:xfrm>
            <a:off x="9599360" y="4482354"/>
            <a:ext cx="664535" cy="1826590"/>
          </a:xfrm>
          <a:prstGeom prst="rightBrace">
            <a:avLst>
              <a:gd name="adj1" fmla="val 8333"/>
              <a:gd name="adj2" fmla="val 516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BEF99-8814-456E-B5A0-80C86929E478}"/>
              </a:ext>
            </a:extLst>
          </p:cNvPr>
          <p:cNvSpPr txBox="1"/>
          <p:nvPr/>
        </p:nvSpPr>
        <p:spPr>
          <a:xfrm>
            <a:off x="9320620" y="5004152"/>
            <a:ext cx="3343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긍정적인 문장 수</a:t>
            </a:r>
            <a:endParaRPr lang="en-US" altLang="ko-KR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</a:t>
            </a:r>
          </a:p>
          <a:p>
            <a:pPr algn="ctr"/>
            <a:r>
              <a:rPr lang="ko-KR" alt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부정적인 문장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560AC-472E-4394-9B97-490B9AADC70D}"/>
              </a:ext>
            </a:extLst>
          </p:cNvPr>
          <p:cNvSpPr txBox="1"/>
          <p:nvPr/>
        </p:nvSpPr>
        <p:spPr>
          <a:xfrm>
            <a:off x="5939118" y="4682459"/>
            <a:ext cx="59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C00"/>
                </a:solidFill>
              </a:rPr>
              <a:t>VS</a:t>
            </a:r>
            <a:endParaRPr lang="ko-KR" altLang="en-US" dirty="0">
              <a:solidFill>
                <a:srgbClr val="FFCC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44FF9-4FE2-4644-805D-B0BF1A5ECEC8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 감정도 분석</a:t>
            </a:r>
          </a:p>
        </p:txBody>
      </p:sp>
    </p:spTree>
    <p:extLst>
      <p:ext uri="{BB962C8B-B14F-4D97-AF65-F5344CB8AC3E}">
        <p14:creationId xmlns:p14="http://schemas.microsoft.com/office/powerpoint/2010/main" val="240913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947769" y="667400"/>
            <a:ext cx="638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동물병원 추천 시스템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76850" y="1743075"/>
            <a:ext cx="73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75914"/>
              </p:ext>
            </p:extLst>
          </p:nvPr>
        </p:nvGraphicFramePr>
        <p:xfrm>
          <a:off x="459499" y="1927741"/>
          <a:ext cx="7312901" cy="414186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6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0448"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인간 병원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진료 과목의 세분화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외과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내과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흉부외과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정형외과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안과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신경외과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산부인과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이비인후과 등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800" b="1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가격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비슷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나눔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604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2800" b="1" dirty="0">
                        <a:solidFill>
                          <a:schemeClr val="bg1"/>
                        </a:solidFill>
                        <a:latin typeface="+mj-lt"/>
                        <a:ea typeface="나눔고딕" panose="020D0604000000000000" pitchFamily="50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+mj-lt"/>
                          <a:ea typeface="나눔고딕" panose="020D0604000000000000" pitchFamily="50" charset="-127"/>
                        </a:rPr>
                        <a:t>동물 병원</a:t>
                      </a:r>
                      <a:endParaRPr lang="en-US" altLang="ko-KR" sz="2800" b="1" dirty="0">
                        <a:solidFill>
                          <a:schemeClr val="bg1"/>
                        </a:solidFill>
                        <a:latin typeface="+mj-lt"/>
                        <a:ea typeface="나눔고딕" panose="020D0604000000000000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/>
                        <a:t>일반 </a:t>
                      </a:r>
                      <a:r>
                        <a:rPr lang="en-US" altLang="ko-KR" sz="1800" b="1" dirty="0"/>
                        <a:t>‘</a:t>
                      </a:r>
                      <a:r>
                        <a:rPr lang="ko-KR" altLang="en-US" sz="1800" b="1" dirty="0"/>
                        <a:t>동물 병원</a:t>
                      </a:r>
                      <a:r>
                        <a:rPr lang="en-US" altLang="ko-KR" sz="1800" b="1" dirty="0"/>
                        <a:t>’</a:t>
                      </a:r>
                      <a:r>
                        <a:rPr lang="ko-KR" altLang="en-US" sz="1800" b="1" dirty="0"/>
                        <a:t>에서 모든 분야의 진료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수술까지 진행</a:t>
                      </a:r>
                      <a:endParaRPr lang="en-US" altLang="ko-KR" sz="18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8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 err="1"/>
                        <a:t>병원별</a:t>
                      </a:r>
                      <a:r>
                        <a:rPr lang="ko-KR" altLang="en-US" sz="1800" b="1" dirty="0"/>
                        <a:t> 가격이 천차만별</a:t>
                      </a:r>
                      <a:endParaRPr lang="en-US" altLang="ko-KR" sz="18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8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/>
                        <a:t>위생 문제</a:t>
                      </a:r>
                      <a:endParaRPr lang="ko-KR" altLang="en-US" sz="1800" b="1" dirty="0">
                        <a:latin typeface="나눔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53" y="3941745"/>
            <a:ext cx="3670417" cy="213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83" y="1927741"/>
            <a:ext cx="3963355" cy="187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8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0E282-3020-42E6-97D4-EAC21FE0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51" y="1247124"/>
            <a:ext cx="6565297" cy="4945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46451-CB20-4364-AA18-950BDBE40E53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EF89-9AA3-4190-96BB-348FF3789095}"/>
              </a:ext>
            </a:extLst>
          </p:cNvPr>
          <p:cNvSpPr txBox="1"/>
          <p:nvPr/>
        </p:nvSpPr>
        <p:spPr>
          <a:xfrm>
            <a:off x="829658" y="324621"/>
            <a:ext cx="323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감정도순</a:t>
            </a: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RANKING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3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7B42A-81C3-4845-9F08-BAA0605F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79" y="1200729"/>
            <a:ext cx="6661042" cy="4913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C22486-A05A-4E1E-83C4-70683C232B27}"/>
              </a:ext>
            </a:extLst>
          </p:cNvPr>
          <p:cNvSpPr txBox="1"/>
          <p:nvPr/>
        </p:nvSpPr>
        <p:spPr>
          <a:xfrm>
            <a:off x="829658" y="324621"/>
            <a:ext cx="323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평점순</a:t>
            </a: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RANKING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2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6BF38-48DE-4746-8315-468159088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34"/>
          <a:stretch/>
        </p:blipFill>
        <p:spPr>
          <a:xfrm>
            <a:off x="4626397" y="1935849"/>
            <a:ext cx="3104206" cy="3263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40E280-4CBB-46EF-AD87-C86752429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" t="222" r="12690" b="-222"/>
          <a:stretch/>
        </p:blipFill>
        <p:spPr>
          <a:xfrm>
            <a:off x="381628" y="1935850"/>
            <a:ext cx="3054082" cy="32639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ED9D81B-1049-4413-BABC-368261ADDAAB}"/>
              </a:ext>
            </a:extLst>
          </p:cNvPr>
          <p:cNvGrpSpPr/>
          <p:nvPr/>
        </p:nvGrpSpPr>
        <p:grpSpPr>
          <a:xfrm>
            <a:off x="2906465" y="2577642"/>
            <a:ext cx="1784094" cy="646331"/>
            <a:chOff x="4858324" y="2198469"/>
            <a:chExt cx="1784094" cy="646331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6DB1B0A-9589-453F-B318-83B336A5AD35}"/>
                </a:ext>
              </a:extLst>
            </p:cNvPr>
            <p:cNvCxnSpPr>
              <a:cxnSpLocks/>
            </p:cNvCxnSpPr>
            <p:nvPr/>
          </p:nvCxnSpPr>
          <p:spPr>
            <a:xfrm>
              <a:off x="4858324" y="2844800"/>
              <a:ext cx="1784094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674F7-2153-43C2-94BD-96B1E123DD43}"/>
                </a:ext>
              </a:extLst>
            </p:cNvPr>
            <p:cNvSpPr txBox="1"/>
            <p:nvPr/>
          </p:nvSpPr>
          <p:spPr>
            <a:xfrm>
              <a:off x="5414576" y="2198469"/>
              <a:ext cx="83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8</a:t>
              </a:r>
              <a:r>
                <a:rPr lang="ko-KR" alt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개 중복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909E7B-9CE4-4978-BAAD-3EA1A731BC59}"/>
              </a:ext>
            </a:extLst>
          </p:cNvPr>
          <p:cNvGrpSpPr/>
          <p:nvPr/>
        </p:nvGrpSpPr>
        <p:grpSpPr>
          <a:xfrm>
            <a:off x="2906465" y="4010104"/>
            <a:ext cx="1784094" cy="646331"/>
            <a:chOff x="4858324" y="2198469"/>
            <a:chExt cx="1784094" cy="646331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2D0706B-606F-44A6-9FB5-FEB7CA042C0A}"/>
                </a:ext>
              </a:extLst>
            </p:cNvPr>
            <p:cNvCxnSpPr>
              <a:cxnSpLocks/>
            </p:cNvCxnSpPr>
            <p:nvPr/>
          </p:nvCxnSpPr>
          <p:spPr>
            <a:xfrm>
              <a:off x="4858324" y="2844800"/>
              <a:ext cx="1784094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C29082-EC64-4A52-B875-6A7285D74326}"/>
                </a:ext>
              </a:extLst>
            </p:cNvPr>
            <p:cNvSpPr txBox="1"/>
            <p:nvPr/>
          </p:nvSpPr>
          <p:spPr>
            <a:xfrm>
              <a:off x="5414576" y="2198469"/>
              <a:ext cx="83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r>
                <a:rPr lang="ko-KR" alt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개 중복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B6BFA1-0B63-4A89-9686-10DFAEF23E70}"/>
              </a:ext>
            </a:extLst>
          </p:cNvPr>
          <p:cNvSpPr txBox="1"/>
          <p:nvPr/>
        </p:nvSpPr>
        <p:spPr>
          <a:xfrm>
            <a:off x="3798512" y="5384661"/>
            <a:ext cx="502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나머지들도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4.7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이상으로 나타남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대체로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비슷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AAE323-ED8D-4CEF-9AD7-09128DC38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06"/>
          <a:stretch/>
        </p:blipFill>
        <p:spPr>
          <a:xfrm>
            <a:off x="8627282" y="1935849"/>
            <a:ext cx="3252198" cy="326394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AD0980-B978-4D3A-BE6F-2F8D3DC59346}"/>
              </a:ext>
            </a:extLst>
          </p:cNvPr>
          <p:cNvGrpSpPr/>
          <p:nvPr/>
        </p:nvGrpSpPr>
        <p:grpSpPr>
          <a:xfrm>
            <a:off x="7137196" y="2577642"/>
            <a:ext cx="1784094" cy="646331"/>
            <a:chOff x="4858324" y="2198469"/>
            <a:chExt cx="1784094" cy="646331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BD4749C-03EF-4AF4-9D83-E7F76327C598}"/>
                </a:ext>
              </a:extLst>
            </p:cNvPr>
            <p:cNvCxnSpPr>
              <a:cxnSpLocks/>
            </p:cNvCxnSpPr>
            <p:nvPr/>
          </p:nvCxnSpPr>
          <p:spPr>
            <a:xfrm>
              <a:off x="4858324" y="2844800"/>
              <a:ext cx="1784094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21604-B11A-476F-90D0-9A6CF52BAB8C}"/>
                </a:ext>
              </a:extLst>
            </p:cNvPr>
            <p:cNvSpPr txBox="1"/>
            <p:nvPr/>
          </p:nvSpPr>
          <p:spPr>
            <a:xfrm>
              <a:off x="5414576" y="2198469"/>
              <a:ext cx="83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6</a:t>
              </a:r>
              <a:r>
                <a:rPr lang="ko-KR" alt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개 중복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CBD41C-03D0-4A51-A9E3-724729E72E7B}"/>
              </a:ext>
            </a:extLst>
          </p:cNvPr>
          <p:cNvGrpSpPr/>
          <p:nvPr/>
        </p:nvGrpSpPr>
        <p:grpSpPr>
          <a:xfrm>
            <a:off x="7137196" y="4010104"/>
            <a:ext cx="1784094" cy="646331"/>
            <a:chOff x="4858324" y="2198469"/>
            <a:chExt cx="1784094" cy="646331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B58898-3FF3-497C-9197-494E82407F1A}"/>
                </a:ext>
              </a:extLst>
            </p:cNvPr>
            <p:cNvCxnSpPr>
              <a:cxnSpLocks/>
            </p:cNvCxnSpPr>
            <p:nvPr/>
          </p:nvCxnSpPr>
          <p:spPr>
            <a:xfrm>
              <a:off x="4858324" y="2844800"/>
              <a:ext cx="1784094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217904-B8D0-4C8D-BF96-C426FDE49985}"/>
                </a:ext>
              </a:extLst>
            </p:cNvPr>
            <p:cNvSpPr txBox="1"/>
            <p:nvPr/>
          </p:nvSpPr>
          <p:spPr>
            <a:xfrm>
              <a:off x="5414576" y="2198469"/>
              <a:ext cx="83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5</a:t>
              </a:r>
              <a:r>
                <a:rPr lang="ko-KR" altLang="en-US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개 중복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9DBA30-37E3-4CE3-BCAD-6ABF29887229}"/>
              </a:ext>
            </a:extLst>
          </p:cNvPr>
          <p:cNvSpPr txBox="1"/>
          <p:nvPr/>
        </p:nvSpPr>
        <p:spPr>
          <a:xfrm>
            <a:off x="682511" y="1473537"/>
            <a:ext cx="245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문장별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SCORING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F1259-A924-4CC9-85A1-0B23A66478FC}"/>
              </a:ext>
            </a:extLst>
          </p:cNvPr>
          <p:cNvSpPr txBox="1"/>
          <p:nvPr/>
        </p:nvSpPr>
        <p:spPr>
          <a:xfrm>
            <a:off x="9045626" y="1478019"/>
            <a:ext cx="245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고객별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SCORING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CDCFF-C585-4861-9657-03E796206330}"/>
              </a:ext>
            </a:extLst>
          </p:cNvPr>
          <p:cNvSpPr txBox="1"/>
          <p:nvPr/>
        </p:nvSpPr>
        <p:spPr>
          <a:xfrm>
            <a:off x="4818767" y="1428018"/>
            <a:ext cx="245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평점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SCORING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E34E57-15E0-4528-AD5E-11AE6B8BFDC8}"/>
              </a:ext>
            </a:extLst>
          </p:cNvPr>
          <p:cNvSpPr/>
          <p:nvPr/>
        </p:nvSpPr>
        <p:spPr>
          <a:xfrm>
            <a:off x="3134827" y="5925519"/>
            <a:ext cx="651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전체적으로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비슷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문장별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SCORING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RATING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조금 더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비슷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B51816-25D8-4852-8DE0-0B86B14CD6D0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댓글 감정도 분석</a:t>
            </a:r>
          </a:p>
        </p:txBody>
      </p:sp>
    </p:spTree>
    <p:extLst>
      <p:ext uri="{BB962C8B-B14F-4D97-AF65-F5344CB8AC3E}">
        <p14:creationId xmlns:p14="http://schemas.microsoft.com/office/powerpoint/2010/main" val="21682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AB136-983C-4099-95C4-969098EA9C54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 특징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805A3-F0F0-4560-9B7A-60895F10CB41}"/>
              </a:ext>
            </a:extLst>
          </p:cNvPr>
          <p:cNvSpPr txBox="1"/>
          <p:nvPr/>
        </p:nvSpPr>
        <p:spPr>
          <a:xfrm>
            <a:off x="1853060" y="2081164"/>
            <a:ext cx="3760272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 병원 댓글에 </a:t>
            </a: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등장하는 단어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D2949-C2DD-4DF9-A124-758EF6075CD0}"/>
              </a:ext>
            </a:extLst>
          </p:cNvPr>
          <p:cNvSpPr txBox="1"/>
          <p:nvPr/>
        </p:nvSpPr>
        <p:spPr>
          <a:xfrm>
            <a:off x="6515915" y="2081163"/>
            <a:ext cx="3760272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고객들의 병원에 대한</a:t>
            </a:r>
            <a:endParaRPr lang="en-US" altLang="ko-KR" sz="2400" b="1" dirty="0">
              <a:solidFill>
                <a:schemeClr val="tx2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3ECA8-94A8-407F-AEF9-652C7FFCB404}"/>
              </a:ext>
            </a:extLst>
          </p:cNvPr>
          <p:cNvSpPr txBox="1"/>
          <p:nvPr/>
        </p:nvSpPr>
        <p:spPr>
          <a:xfrm>
            <a:off x="5717954" y="1988830"/>
            <a:ext cx="756091" cy="117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=</a:t>
            </a:r>
            <a:endParaRPr lang="ko-KR" altLang="en-US" sz="5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5BBDE-06BB-4A21-BE5F-26E22344BB0B}"/>
              </a:ext>
            </a:extLst>
          </p:cNvPr>
          <p:cNvSpPr txBox="1"/>
          <p:nvPr/>
        </p:nvSpPr>
        <p:spPr>
          <a:xfrm>
            <a:off x="4231873" y="3945840"/>
            <a:ext cx="3957386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 병원이 고려해야할 </a:t>
            </a:r>
            <a:endParaRPr lang="en-US" altLang="ko-KR" sz="24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</a:t>
            </a:r>
            <a:r>
              <a:rPr lang="en-US" altLang="ko-KR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 고객들이 </a:t>
            </a:r>
            <a:endParaRPr lang="en-US" altLang="ko-KR" sz="24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중요시 여기는 부분</a:t>
            </a:r>
          </a:p>
        </p:txBody>
      </p:sp>
    </p:spTree>
    <p:extLst>
      <p:ext uri="{BB962C8B-B14F-4D97-AF65-F5344CB8AC3E}">
        <p14:creationId xmlns:p14="http://schemas.microsoft.com/office/powerpoint/2010/main" val="92994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BE9FD4-49CA-4749-87ED-E8D096C2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19138"/>
            <a:ext cx="8534400" cy="16571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1BA6F-4243-497A-8B95-03E0C7337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70"/>
          <a:stretch/>
        </p:blipFill>
        <p:spPr>
          <a:xfrm>
            <a:off x="1828800" y="3296206"/>
            <a:ext cx="8694023" cy="2021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289FC2-79A6-4C74-8E54-DC6887F2B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845" y="5537371"/>
            <a:ext cx="8534400" cy="1008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50DBF-02CA-4E56-B186-C7D9567568EA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 특징 분석</a:t>
            </a:r>
          </a:p>
        </p:txBody>
      </p:sp>
    </p:spTree>
    <p:extLst>
      <p:ext uri="{BB962C8B-B14F-4D97-AF65-F5344CB8AC3E}">
        <p14:creationId xmlns:p14="http://schemas.microsoft.com/office/powerpoint/2010/main" val="279063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75099-13B6-42E2-8D7C-BDCE9E607470}"/>
              </a:ext>
            </a:extLst>
          </p:cNvPr>
          <p:cNvSpPr/>
          <p:nvPr/>
        </p:nvSpPr>
        <p:spPr>
          <a:xfrm>
            <a:off x="7512424" y="2518267"/>
            <a:ext cx="2052917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친절하다</a:t>
            </a:r>
            <a:endParaRPr lang="en-US" altLang="ko-KR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깔끔하다</a:t>
            </a:r>
            <a:endParaRPr lang="en-US" altLang="ko-KR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좋다</a:t>
            </a:r>
            <a:endParaRPr lang="en-US" altLang="ko-KR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저렴하다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43FFE-5A26-4A68-8F95-364C11FF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42" y="1628693"/>
            <a:ext cx="5175736" cy="401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4A6A2A-FE77-4451-9B94-D4DD02600617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 특징 분석</a:t>
            </a:r>
          </a:p>
        </p:txBody>
      </p:sp>
    </p:spTree>
    <p:extLst>
      <p:ext uri="{BB962C8B-B14F-4D97-AF65-F5344CB8AC3E}">
        <p14:creationId xmlns:p14="http://schemas.microsoft.com/office/powerpoint/2010/main" val="1590469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7DD540-6878-4F14-84AC-0707A062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6" y="1269222"/>
            <a:ext cx="3816149" cy="4319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7CE035-C78B-4555-AA02-6515C1A91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246" y="1210357"/>
            <a:ext cx="2674594" cy="2254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145CEB-485F-4409-A3B3-3DEF9E812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411" y="3630706"/>
            <a:ext cx="2742263" cy="2323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68F7AD-28A5-4FE9-BADA-B93ACDE71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242" y="1218656"/>
            <a:ext cx="2609047" cy="2245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94E21E-67D0-4666-BD47-1A7CB9DEC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584" y="3630706"/>
            <a:ext cx="2609048" cy="232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C86776-EFF0-44CC-8E9A-EE1D3E6EB7E8}"/>
              </a:ext>
            </a:extLst>
          </p:cNvPr>
          <p:cNvSpPr txBox="1"/>
          <p:nvPr/>
        </p:nvSpPr>
        <p:spPr>
          <a:xfrm>
            <a:off x="829658" y="324621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 특징 분석</a:t>
            </a:r>
          </a:p>
        </p:txBody>
      </p:sp>
    </p:spTree>
    <p:extLst>
      <p:ext uri="{BB962C8B-B14F-4D97-AF65-F5344CB8AC3E}">
        <p14:creationId xmlns:p14="http://schemas.microsoft.com/office/powerpoint/2010/main" val="2979035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6B8651-6B49-4636-88AD-0797756C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71" y="1537446"/>
            <a:ext cx="7680257" cy="426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E7D8F-D06B-4056-8923-51085F53A0B2}"/>
              </a:ext>
            </a:extLst>
          </p:cNvPr>
          <p:cNvSpPr txBox="1"/>
          <p:nvPr/>
        </p:nvSpPr>
        <p:spPr>
          <a:xfrm>
            <a:off x="9996071" y="3385453"/>
            <a:ext cx="206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병원의 특징 저장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빈도수 기준 상위 </a:t>
            </a:r>
            <a:r>
              <a:rPr lang="en-US" altLang="ko-KR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389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“ANALYSIS”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27D52F-BCBE-4E8C-806F-3734BC02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61" y="1519518"/>
            <a:ext cx="8278678" cy="40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“INSIGHT”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54BA7-9183-4CCE-9038-EA251E7E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83" y="2388970"/>
            <a:ext cx="6327810" cy="208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59CF7-C5CD-4C0F-B75F-AB3BE8E0FE33}"/>
              </a:ext>
            </a:extLst>
          </p:cNvPr>
          <p:cNvSpPr txBox="1"/>
          <p:nvPr/>
        </p:nvSpPr>
        <p:spPr>
          <a:xfrm>
            <a:off x="4944458" y="1584162"/>
            <a:ext cx="280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2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funtion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CD7088-4D8D-4FC5-AA0A-502D6DE2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109" y="4833315"/>
            <a:ext cx="6349800" cy="8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4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045E632-5EA5-4BCB-B9AA-41E10A0F89F9}"/>
              </a:ext>
            </a:extLst>
          </p:cNvPr>
          <p:cNvGrpSpPr/>
          <p:nvPr/>
        </p:nvGrpSpPr>
        <p:grpSpPr>
          <a:xfrm rot="2470629">
            <a:off x="1241673" y="3094634"/>
            <a:ext cx="2769481" cy="3110398"/>
            <a:chOff x="2594266" y="4491058"/>
            <a:chExt cx="1736418" cy="195016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024C107-A895-4F95-9B36-99EF9EE2A207}"/>
                </a:ext>
              </a:extLst>
            </p:cNvPr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6B77CA7C-78DA-4689-B5DF-5799279FCAE3}"/>
                </a:ext>
              </a:extLst>
            </p:cNvPr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E82897-A370-4B3A-A98B-4284704E50EF}"/>
              </a:ext>
            </a:extLst>
          </p:cNvPr>
          <p:cNvGrpSpPr/>
          <p:nvPr/>
        </p:nvGrpSpPr>
        <p:grpSpPr>
          <a:xfrm rot="18670629">
            <a:off x="8172824" y="3110706"/>
            <a:ext cx="2769481" cy="3110398"/>
            <a:chOff x="2594266" y="4491058"/>
            <a:chExt cx="1736418" cy="195016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848F1AF-12D2-4810-9FD4-66C11F77BCF5}"/>
                </a:ext>
              </a:extLst>
            </p:cNvPr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39692DAF-B6E5-4083-925E-5CCA69A6B5AA}"/>
                </a:ext>
              </a:extLst>
            </p:cNvPr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4F738F-8475-4532-985B-602BD5A645DD}"/>
              </a:ext>
            </a:extLst>
          </p:cNvPr>
          <p:cNvSpPr/>
          <p:nvPr/>
        </p:nvSpPr>
        <p:spPr>
          <a:xfrm>
            <a:off x="3735581" y="1623296"/>
            <a:ext cx="45817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Success / failure</a:t>
            </a:r>
            <a:endParaRPr lang="ko-KR" altLang="en-US" sz="4400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653BD83-765A-4548-9E70-2208BBA67C04}"/>
              </a:ext>
            </a:extLst>
          </p:cNvPr>
          <p:cNvSpPr/>
          <p:nvPr/>
        </p:nvSpPr>
        <p:spPr>
          <a:xfrm>
            <a:off x="3262541" y="1904057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D886E5-D85B-4F7D-AAC5-64C5F52CE858}"/>
              </a:ext>
            </a:extLst>
          </p:cNvPr>
          <p:cNvSpPr/>
          <p:nvPr/>
        </p:nvSpPr>
        <p:spPr>
          <a:xfrm>
            <a:off x="8453372" y="1892992"/>
            <a:ext cx="285589" cy="285589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48">
            <a:extLst>
              <a:ext uri="{FF2B5EF4-FFF2-40B4-BE49-F238E27FC236}">
                <a16:creationId xmlns:a16="http://schemas.microsoft.com/office/drawing/2014/main" id="{D72D415C-D6E0-45BA-BB61-00036633AF11}"/>
              </a:ext>
            </a:extLst>
          </p:cNvPr>
          <p:cNvSpPr/>
          <p:nvPr/>
        </p:nvSpPr>
        <p:spPr>
          <a:xfrm rot="18000000">
            <a:off x="3262409" y="1762704"/>
            <a:ext cx="281183" cy="172822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894007-5C87-4EA1-B9E4-F79C7B0A4EFB}"/>
              </a:ext>
            </a:extLst>
          </p:cNvPr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F76D91-AD99-4FB7-98EB-9EBF9790727B}"/>
              </a:ext>
            </a:extLst>
          </p:cNvPr>
          <p:cNvSpPr/>
          <p:nvPr/>
        </p:nvSpPr>
        <p:spPr>
          <a:xfrm>
            <a:off x="1215747" y="4302593"/>
            <a:ext cx="2596875" cy="1689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동불</a:t>
            </a:r>
            <a:r>
              <a:rPr lang="ko-KR" altLang="en-US" sz="2400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병원에 대한</a:t>
            </a:r>
            <a:endParaRPr lang="en-US" altLang="ko-KR" sz="2400" dirty="0">
              <a:solidFill>
                <a:srgbClr val="BFBF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</a:t>
            </a:r>
            <a:r>
              <a:rPr lang="ko-KR" altLang="en-US" sz="2400" dirty="0" err="1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2400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</a:t>
            </a:r>
            <a:endParaRPr lang="en-US" altLang="ko-KR" sz="2400" dirty="0">
              <a:solidFill>
                <a:srgbClr val="BFBF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학위 조사</a:t>
            </a:r>
            <a:endParaRPr lang="en-US" altLang="ko-KR" sz="2400" dirty="0">
              <a:solidFill>
                <a:srgbClr val="BFBFB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CCF9AC-F913-47E9-9C0A-7D325ED34739}"/>
              </a:ext>
            </a:extLst>
          </p:cNvPr>
          <p:cNvGrpSpPr/>
          <p:nvPr/>
        </p:nvGrpSpPr>
        <p:grpSpPr>
          <a:xfrm>
            <a:off x="4722853" y="3103869"/>
            <a:ext cx="2769481" cy="3110398"/>
            <a:chOff x="2594266" y="4491058"/>
            <a:chExt cx="1736418" cy="195016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657E549-A769-4851-AF0B-816893AF03B1}"/>
                </a:ext>
              </a:extLst>
            </p:cNvPr>
            <p:cNvSpPr/>
            <p:nvPr/>
          </p:nvSpPr>
          <p:spPr>
            <a:xfrm>
              <a:off x="2594266" y="4704807"/>
              <a:ext cx="1736418" cy="1736418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 w="38100">
              <a:solidFill>
                <a:srgbClr val="5E7A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3E47357-BC9E-4C39-AA3C-2DB6942EA757}"/>
                </a:ext>
              </a:extLst>
            </p:cNvPr>
            <p:cNvSpPr/>
            <p:nvPr/>
          </p:nvSpPr>
          <p:spPr>
            <a:xfrm>
              <a:off x="3331594" y="4491058"/>
              <a:ext cx="254823" cy="219675"/>
            </a:xfrm>
            <a:prstGeom prst="triangle">
              <a:avLst/>
            </a:prstGeom>
            <a:solidFill>
              <a:srgbClr val="5E7A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7B3913-3F10-46D2-AD0D-490A355F26CD}"/>
              </a:ext>
            </a:extLst>
          </p:cNvPr>
          <p:cNvSpPr/>
          <p:nvPr/>
        </p:nvSpPr>
        <p:spPr>
          <a:xfrm>
            <a:off x="4784675" y="4185211"/>
            <a:ext cx="2596875" cy="1556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진료 과목별</a:t>
            </a:r>
            <a:endParaRPr lang="en-US" altLang="ko-KR" sz="2200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적합한 병원 및</a:t>
            </a:r>
            <a:endParaRPr lang="en-US" altLang="ko-KR" sz="2200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소비자 만족도 파악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543E6E-A1E7-4747-B28D-BD5ED0170E4E}"/>
              </a:ext>
            </a:extLst>
          </p:cNvPr>
          <p:cNvSpPr/>
          <p:nvPr/>
        </p:nvSpPr>
        <p:spPr>
          <a:xfrm>
            <a:off x="1910494" y="3656262"/>
            <a:ext cx="1207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98DDF0"/>
                </a:solidFill>
              </a:rPr>
              <a:t>Data</a:t>
            </a:r>
            <a:endParaRPr lang="ko-KR" altLang="en-US" sz="3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CF6734-231F-43FB-BF06-39F33D2CB3AC}"/>
              </a:ext>
            </a:extLst>
          </p:cNvPr>
          <p:cNvSpPr/>
          <p:nvPr/>
        </p:nvSpPr>
        <p:spPr>
          <a:xfrm>
            <a:off x="5260245" y="3517763"/>
            <a:ext cx="1694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FFC000"/>
                </a:solidFill>
              </a:rPr>
              <a:t>Insight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D02485-1178-42FF-BD58-4BC198DD278B}"/>
              </a:ext>
            </a:extLst>
          </p:cNvPr>
          <p:cNvSpPr/>
          <p:nvPr/>
        </p:nvSpPr>
        <p:spPr>
          <a:xfrm>
            <a:off x="9002183" y="3517762"/>
            <a:ext cx="13673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98DDF0"/>
                </a:solidFill>
              </a:rPr>
              <a:t>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EA515-1A8E-4BE8-9462-A82750A9604C}"/>
              </a:ext>
            </a:extLst>
          </p:cNvPr>
          <p:cNvSpPr txBox="1"/>
          <p:nvPr/>
        </p:nvSpPr>
        <p:spPr>
          <a:xfrm>
            <a:off x="8379378" y="4302593"/>
            <a:ext cx="2596875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 동물에게</a:t>
            </a:r>
            <a:endParaRPr lang="en-US" altLang="ko-KR" sz="2400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적합한 병원 추천</a:t>
            </a:r>
            <a:endParaRPr lang="en-US" altLang="ko-KR" sz="2400" dirty="0">
              <a:solidFill>
                <a:srgbClr val="A6A6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9B96C-3E45-40FB-8F6C-65416EBFFC29}"/>
              </a:ext>
            </a:extLst>
          </p:cNvPr>
          <p:cNvSpPr txBox="1"/>
          <p:nvPr/>
        </p:nvSpPr>
        <p:spPr>
          <a:xfrm>
            <a:off x="3765214" y="67767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THREE STEP”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570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7299-08A9-4928-AA6C-419CE3D7B1A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“INSIGHT”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E8506-3DCF-48FB-A9BB-34E89BD3A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"/>
          <a:stretch/>
        </p:blipFill>
        <p:spPr>
          <a:xfrm>
            <a:off x="1281952" y="1397320"/>
            <a:ext cx="4814047" cy="4453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9F88AE-FBC5-4C87-8636-0F9453EE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15" y="1397320"/>
            <a:ext cx="4850840" cy="44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5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4892" y="386892"/>
            <a:ext cx="8702211" cy="148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</a:rPr>
              <a:t>“ </a:t>
            </a:r>
            <a:r>
              <a:rPr lang="ko-KR" altLang="en-US" sz="5400" dirty="0">
                <a:solidFill>
                  <a:schemeClr val="bg1">
                    <a:lumMod val="85000"/>
                  </a:schemeClr>
                </a:solidFill>
              </a:rPr>
              <a:t>관련 학위 조사 </a:t>
            </a:r>
            <a:r>
              <a:rPr lang="en-US" altLang="ko-KR" sz="5400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3C530-602E-4180-A6F5-1A38BEFEA322}"/>
              </a:ext>
            </a:extLst>
          </p:cNvPr>
          <p:cNvSpPr txBox="1"/>
          <p:nvPr/>
        </p:nvSpPr>
        <p:spPr>
          <a:xfrm>
            <a:off x="757728" y="2740984"/>
            <a:ext cx="5647341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</a:t>
            </a:r>
            <a:r>
              <a:rPr lang="en-US" altLang="ko-KR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국제 수의 침술 자격증</a:t>
            </a:r>
            <a:endParaRPr lang="en-US" altLang="ko-KR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아시아 수의 안과 전문의</a:t>
            </a:r>
            <a:endParaRPr lang="en-US" altLang="ko-KR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수의 영상 </a:t>
            </a:r>
            <a:r>
              <a:rPr lang="ko-KR" altLang="en-US" sz="28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진단학</a:t>
            </a:r>
            <a:r>
              <a:rPr lang="ko-KR" alt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자격증</a:t>
            </a:r>
            <a:endParaRPr lang="en-US" altLang="ko-KR" sz="28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626D7-CE91-4B8D-A075-40F1B7E2CF4E}"/>
              </a:ext>
            </a:extLst>
          </p:cNvPr>
          <p:cNvSpPr txBox="1"/>
          <p:nvPr/>
        </p:nvSpPr>
        <p:spPr>
          <a:xfrm>
            <a:off x="6736763" y="2545976"/>
            <a:ext cx="5320767" cy="332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마이펫</a:t>
            </a:r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플러스 기재된 동물 병원 </a:t>
            </a:r>
            <a:r>
              <a:rPr lang="en-US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개 조사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우리동물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병원</a:t>
            </a:r>
            <a:r>
              <a:rPr lang="en-US" altLang="ko-K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한국</a:t>
            </a:r>
            <a:r>
              <a:rPr lang="en-US" altLang="ko-K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회 국제 수의 침술 자격증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서울시 동물병원 현황</a:t>
            </a:r>
            <a:r>
              <a:rPr lang="en-US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_(</a:t>
            </a:r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공공데이터</a:t>
            </a:r>
            <a:r>
              <a:rPr lang="en-US" altLang="ko-KR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조사</a:t>
            </a:r>
            <a:endParaRPr lang="en-US" altLang="ko-KR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밝은 아이동물병원</a:t>
            </a:r>
            <a:r>
              <a:rPr lang="en-US" altLang="ko-KR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아시아 수의 안과 전문의</a:t>
            </a:r>
            <a:endParaRPr lang="en-US" altLang="ko-K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우리 동물 메디컬</a:t>
            </a:r>
            <a:r>
              <a:rPr lang="en-US" altLang="ko-KR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아시아 수의 안과 전문의</a:t>
            </a:r>
            <a:endParaRPr lang="en-US" altLang="ko-K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다니엘 동물 병원</a:t>
            </a:r>
            <a:r>
              <a:rPr lang="en-US" altLang="ko-KR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수의영상 </a:t>
            </a:r>
            <a:r>
              <a:rPr lang="ko-KR" altLang="en-US" sz="16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진단학</a:t>
            </a:r>
            <a:r>
              <a:rPr lang="ko-KR" altLang="en-US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자격증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4055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7E2D5-8EE8-4BC9-9AAA-895D056DE2BE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계획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DF99-0A37-4AC1-8D7D-D82F7B9C3AC6}"/>
              </a:ext>
            </a:extLst>
          </p:cNvPr>
          <p:cNvSpPr txBox="1"/>
          <p:nvPr/>
        </p:nvSpPr>
        <p:spPr>
          <a:xfrm>
            <a:off x="1488178" y="1666628"/>
            <a:ext cx="5647341" cy="3779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확보</a:t>
            </a:r>
            <a:r>
              <a:rPr lang="en-US" altLang="ko-KR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학위조사</a:t>
            </a:r>
            <a:r>
              <a:rPr lang="en-US" altLang="ko-KR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감성사전 성능 </a:t>
            </a:r>
            <a:r>
              <a:rPr lang="en-US" altLang="ko-KR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upgrade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개발 및 </a:t>
            </a:r>
            <a:r>
              <a:rPr lang="en-US" altLang="ko-KR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36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b="1" dirty="0">
                <a:solidFill>
                  <a:srgbClr val="FFCC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b="1" dirty="0">
                <a:solidFill>
                  <a:srgbClr val="FFCC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더 좋은 추천 가능</a:t>
            </a:r>
            <a:r>
              <a:rPr lang="en-US" altLang="ko-KR" sz="3600" b="1" dirty="0">
                <a:solidFill>
                  <a:srgbClr val="FFCC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!</a:t>
            </a:r>
            <a:endParaRPr lang="en-US" altLang="ko-KR" sz="3600" b="1" dirty="0">
              <a:solidFill>
                <a:srgbClr val="FFCC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6AD59-93DA-4A56-A151-EB080102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19" y="1888118"/>
            <a:ext cx="4184159" cy="2799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C9150-31E1-4802-BD99-6D55CBBC10BC}"/>
              </a:ext>
            </a:extLst>
          </p:cNvPr>
          <p:cNvSpPr txBox="1"/>
          <p:nvPr/>
        </p:nvSpPr>
        <p:spPr>
          <a:xfrm>
            <a:off x="7135519" y="4737847"/>
            <a:ext cx="418415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Discrete -&gt; continuous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Doc2Vec, Word2Vec, </a:t>
            </a: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유의어사전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활용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단어간 유사도 계산 기반</a:t>
            </a:r>
            <a:endParaRPr lang="en-US" altLang="ko-KR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23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DF99-0A37-4AC1-8D7D-D82F7B9C3AC6}"/>
              </a:ext>
            </a:extLst>
          </p:cNvPr>
          <p:cNvSpPr txBox="1"/>
          <p:nvPr/>
        </p:nvSpPr>
        <p:spPr>
          <a:xfrm>
            <a:off x="2010413" y="2428628"/>
            <a:ext cx="8260940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8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82AB5-3BEC-4BAD-AD02-5780322ABD05}"/>
              </a:ext>
            </a:extLst>
          </p:cNvPr>
          <p:cNvSpPr txBox="1"/>
          <p:nvPr/>
        </p:nvSpPr>
        <p:spPr>
          <a:xfrm>
            <a:off x="2947769" y="667400"/>
            <a:ext cx="638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동물병원 추천 시스템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3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31">
            <a:extLst>
              <a:ext uri="{FF2B5EF4-FFF2-40B4-BE49-F238E27FC236}">
                <a16:creationId xmlns:a16="http://schemas.microsoft.com/office/drawing/2014/main" id="{57907875-7866-4541-BCF4-829AB9506E13}"/>
              </a:ext>
            </a:extLst>
          </p:cNvPr>
          <p:cNvSpPr/>
          <p:nvPr/>
        </p:nvSpPr>
        <p:spPr>
          <a:xfrm>
            <a:off x="4256240" y="958916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chemeClr val="bg1"/>
                </a:solidFill>
              </a:rPr>
              <a:t>INSIGHT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3A60EE-AF5A-435A-9A09-919CF5477062}"/>
              </a:ext>
            </a:extLst>
          </p:cNvPr>
          <p:cNvSpPr/>
          <p:nvPr/>
        </p:nvSpPr>
        <p:spPr>
          <a:xfrm>
            <a:off x="4457927" y="1101302"/>
            <a:ext cx="256595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양쪽 모서리가 둥근 사각형 38">
            <a:extLst>
              <a:ext uri="{FF2B5EF4-FFF2-40B4-BE49-F238E27FC236}">
                <a16:creationId xmlns:a16="http://schemas.microsoft.com/office/drawing/2014/main" id="{D1C025DA-CFCF-462A-8C84-85203F29C055}"/>
              </a:ext>
            </a:extLst>
          </p:cNvPr>
          <p:cNvSpPr/>
          <p:nvPr/>
        </p:nvSpPr>
        <p:spPr>
          <a:xfrm>
            <a:off x="4256239" y="1693840"/>
            <a:ext cx="3679519" cy="1630128"/>
          </a:xfrm>
          <a:prstGeom prst="round2SameRect">
            <a:avLst>
              <a:gd name="adj1" fmla="val 6143"/>
              <a:gd name="adj2" fmla="val 7869"/>
            </a:avLst>
          </a:prstGeom>
          <a:solidFill>
            <a:schemeClr val="tx2">
              <a:lumMod val="60000"/>
              <a:lumOff val="40000"/>
              <a:alpha val="10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kern="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병원별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 진단 과목 파악 및 각 병원에 대한 고객 만족도 파악 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병원의 진료 종목에 대한 </a:t>
            </a:r>
            <a:r>
              <a: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RATING 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ko-KR" altLang="en-US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EFE608-362D-4CF6-85BC-11582122B3EF}"/>
              </a:ext>
            </a:extLst>
          </p:cNvPr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9BAEC-FFB2-4F93-BEF7-33B10CEA028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FIVE STEP 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F10D49-DB65-4FCC-A3D6-A62E0E28BD4E}"/>
              </a:ext>
            </a:extLst>
          </p:cNvPr>
          <p:cNvSpPr/>
          <p:nvPr/>
        </p:nvSpPr>
        <p:spPr>
          <a:xfrm>
            <a:off x="4459027" y="1141602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모서리가 둥근 직사각형 25">
            <a:extLst>
              <a:ext uri="{FF2B5EF4-FFF2-40B4-BE49-F238E27FC236}">
                <a16:creationId xmlns:a16="http://schemas.microsoft.com/office/drawing/2014/main" id="{D3C11BDB-7701-45A4-9D92-B310FAF21534}"/>
              </a:ext>
            </a:extLst>
          </p:cNvPr>
          <p:cNvSpPr/>
          <p:nvPr/>
        </p:nvSpPr>
        <p:spPr>
          <a:xfrm>
            <a:off x="243310" y="4050221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prstClr val="white"/>
                </a:solidFill>
              </a:rPr>
              <a:t>ANALYSIS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9F2B606-7EDA-40E3-9357-332C5F2DDF25}"/>
              </a:ext>
            </a:extLst>
          </p:cNvPr>
          <p:cNvSpPr/>
          <p:nvPr/>
        </p:nvSpPr>
        <p:spPr>
          <a:xfrm>
            <a:off x="384157" y="4213479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id="{0CACEB99-49A6-4EE5-B679-51FE175BB9AB}"/>
              </a:ext>
            </a:extLst>
          </p:cNvPr>
          <p:cNvSpPr/>
          <p:nvPr/>
        </p:nvSpPr>
        <p:spPr>
          <a:xfrm>
            <a:off x="253319" y="4774631"/>
            <a:ext cx="3679519" cy="1908249"/>
          </a:xfrm>
          <a:prstGeom prst="round2SameRect">
            <a:avLst>
              <a:gd name="adj1" fmla="val 6143"/>
              <a:gd name="adj2" fmla="val 7869"/>
            </a:avLst>
          </a:prstGeom>
          <a:solidFill>
            <a:schemeClr val="tx2">
              <a:lumMod val="60000"/>
              <a:lumOff val="40000"/>
              <a:alpha val="10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등 텍스트 마이닝 기법을 활용하여 댓글 분석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병원의 진료 종목별 </a:t>
            </a:r>
            <a:r>
              <a: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RATING 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취합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36">
            <a:extLst>
              <a:ext uri="{FF2B5EF4-FFF2-40B4-BE49-F238E27FC236}">
                <a16:creationId xmlns:a16="http://schemas.microsoft.com/office/drawing/2014/main" id="{E9BBC4C2-7827-4F8A-A96E-89F564619902}"/>
              </a:ext>
            </a:extLst>
          </p:cNvPr>
          <p:cNvSpPr/>
          <p:nvPr/>
        </p:nvSpPr>
        <p:spPr>
          <a:xfrm>
            <a:off x="4256239" y="3494417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prstClr val="white"/>
                </a:solidFill>
              </a:rPr>
              <a:t>ACTION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706497-CC29-45D6-802E-1018331CCD84}"/>
              </a:ext>
            </a:extLst>
          </p:cNvPr>
          <p:cNvSpPr/>
          <p:nvPr/>
        </p:nvSpPr>
        <p:spPr>
          <a:xfrm>
            <a:off x="4398544" y="3652162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39">
            <a:extLst>
              <a:ext uri="{FF2B5EF4-FFF2-40B4-BE49-F238E27FC236}">
                <a16:creationId xmlns:a16="http://schemas.microsoft.com/office/drawing/2014/main" id="{B716CE10-2FF0-4780-960C-8600E76972D9}"/>
              </a:ext>
            </a:extLst>
          </p:cNvPr>
          <p:cNvSpPr/>
          <p:nvPr/>
        </p:nvSpPr>
        <p:spPr>
          <a:xfrm>
            <a:off x="4256238" y="4249607"/>
            <a:ext cx="3679519" cy="2500514"/>
          </a:xfrm>
          <a:prstGeom prst="round2SameRect">
            <a:avLst>
              <a:gd name="adj1" fmla="val 4851"/>
              <a:gd name="adj2" fmla="val 9214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병원의 특징을 정리하여 데이터 제공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병원과 파트너쉽을 맺어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예약및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결제 시스템 구축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정보를 바탕으로 한 웹 프로세스 구축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0DB70274-A9B7-48EB-8C4D-729B2F9D29A0}"/>
              </a:ext>
            </a:extLst>
          </p:cNvPr>
          <p:cNvSpPr/>
          <p:nvPr/>
        </p:nvSpPr>
        <p:spPr>
          <a:xfrm>
            <a:off x="8157451" y="958916"/>
            <a:ext cx="3679519" cy="665310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066F791-A237-419C-8033-EBB5BE7C7AA2}"/>
              </a:ext>
            </a:extLst>
          </p:cNvPr>
          <p:cNvSpPr/>
          <p:nvPr/>
        </p:nvSpPr>
        <p:spPr>
          <a:xfrm>
            <a:off x="8365207" y="1101301"/>
            <a:ext cx="256595" cy="371467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양쪽 모서리가 둥근 사각형 14">
            <a:extLst>
              <a:ext uri="{FF2B5EF4-FFF2-40B4-BE49-F238E27FC236}">
                <a16:creationId xmlns:a16="http://schemas.microsoft.com/office/drawing/2014/main" id="{801BDE7B-227D-4A00-ACEB-5195A09800BF}"/>
              </a:ext>
            </a:extLst>
          </p:cNvPr>
          <p:cNvSpPr/>
          <p:nvPr/>
        </p:nvSpPr>
        <p:spPr>
          <a:xfrm>
            <a:off x="8157449" y="1699637"/>
            <a:ext cx="3679519" cy="5050483"/>
          </a:xfrm>
          <a:prstGeom prst="round2SameRect">
            <a:avLst>
              <a:gd name="adj1" fmla="val 4851"/>
              <a:gd name="adj2" fmla="val 9214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비금전적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반려동물을 키우는 사람들에게 적절한 병원 추천 및 정보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 동물들이 더욱 전문성을 가진 의료진에게 치료를 받을 수 있음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금전적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어플을 통해 고객이 결재 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일정비율의 결재 수수료 및 기타 광고 수익 창출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A866E1B-5B46-4612-862B-3CBDBA390E33}"/>
              </a:ext>
            </a:extLst>
          </p:cNvPr>
          <p:cNvSpPr/>
          <p:nvPr/>
        </p:nvSpPr>
        <p:spPr>
          <a:xfrm>
            <a:off x="8399329" y="1141602"/>
            <a:ext cx="199146" cy="2883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FD18A2-AEE3-4C8B-9AEB-1E95B950AA46}"/>
              </a:ext>
            </a:extLst>
          </p:cNvPr>
          <p:cNvSpPr/>
          <p:nvPr/>
        </p:nvSpPr>
        <p:spPr>
          <a:xfrm>
            <a:off x="253319" y="958257"/>
            <a:ext cx="3659503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chemeClr val="bg1"/>
                </a:solidFill>
              </a:rPr>
              <a:t>DATA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B9A26F9-3E69-4D5A-8841-EFB209367477}"/>
              </a:ext>
            </a:extLst>
          </p:cNvPr>
          <p:cNvSpPr/>
          <p:nvPr/>
        </p:nvSpPr>
        <p:spPr>
          <a:xfrm>
            <a:off x="540035" y="1153067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양쪽 모서리가 둥근 사각형 10">
            <a:extLst>
              <a:ext uri="{FF2B5EF4-FFF2-40B4-BE49-F238E27FC236}">
                <a16:creationId xmlns:a16="http://schemas.microsoft.com/office/drawing/2014/main" id="{483F3E5B-BFBE-449B-B825-B618B59AFA1C}"/>
              </a:ext>
            </a:extLst>
          </p:cNvPr>
          <p:cNvSpPr/>
          <p:nvPr/>
        </p:nvSpPr>
        <p:spPr>
          <a:xfrm>
            <a:off x="233303" y="1744902"/>
            <a:ext cx="3679519" cy="2084584"/>
          </a:xfrm>
          <a:prstGeom prst="round2SameRect">
            <a:avLst>
              <a:gd name="adj1" fmla="val 3176"/>
              <a:gd name="adj2" fmla="val 6981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애견 카페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카카오 맵 등의 동무병원 리뷰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설정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외과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내과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중성화 수술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50093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31">
            <a:extLst>
              <a:ext uri="{FF2B5EF4-FFF2-40B4-BE49-F238E27FC236}">
                <a16:creationId xmlns:a16="http://schemas.microsoft.com/office/drawing/2014/main" id="{57907875-7866-4541-BCF4-829AB9506E13}"/>
              </a:ext>
            </a:extLst>
          </p:cNvPr>
          <p:cNvSpPr/>
          <p:nvPr/>
        </p:nvSpPr>
        <p:spPr>
          <a:xfrm>
            <a:off x="4256240" y="958916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rgbClr val="FFCC00"/>
                </a:solidFill>
              </a:rPr>
              <a:t>INSIGHT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3A60EE-AF5A-435A-9A09-919CF5477062}"/>
              </a:ext>
            </a:extLst>
          </p:cNvPr>
          <p:cNvSpPr/>
          <p:nvPr/>
        </p:nvSpPr>
        <p:spPr>
          <a:xfrm>
            <a:off x="4457927" y="1101302"/>
            <a:ext cx="256595" cy="360000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양쪽 모서리가 둥근 사각형 38">
            <a:extLst>
              <a:ext uri="{FF2B5EF4-FFF2-40B4-BE49-F238E27FC236}">
                <a16:creationId xmlns:a16="http://schemas.microsoft.com/office/drawing/2014/main" id="{D1C025DA-CFCF-462A-8C84-85203F29C055}"/>
              </a:ext>
            </a:extLst>
          </p:cNvPr>
          <p:cNvSpPr/>
          <p:nvPr/>
        </p:nvSpPr>
        <p:spPr>
          <a:xfrm>
            <a:off x="4256239" y="1693840"/>
            <a:ext cx="3679519" cy="1630128"/>
          </a:xfrm>
          <a:prstGeom prst="round2SameRect">
            <a:avLst>
              <a:gd name="adj1" fmla="val 6143"/>
              <a:gd name="adj2" fmla="val 7869"/>
            </a:avLst>
          </a:prstGeom>
          <a:solidFill>
            <a:schemeClr val="tx2">
              <a:lumMod val="60000"/>
              <a:lumOff val="40000"/>
              <a:alpha val="10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kern="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병원별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 진단 과목 파악 및 각 병원에 대한 고객 만족도 파악 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병원의 진료 종목에 대한 </a:t>
            </a:r>
            <a:r>
              <a: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RATING 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ko-KR" altLang="en-US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EFE608-362D-4CF6-85BC-11582122B3EF}"/>
              </a:ext>
            </a:extLst>
          </p:cNvPr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9BAEC-FFB2-4F93-BEF7-33B10CEA0282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 FIVE STEP 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F10D49-DB65-4FCC-A3D6-A62E0E28BD4E}"/>
              </a:ext>
            </a:extLst>
          </p:cNvPr>
          <p:cNvSpPr/>
          <p:nvPr/>
        </p:nvSpPr>
        <p:spPr>
          <a:xfrm>
            <a:off x="4459027" y="1141602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모서리가 둥근 직사각형 25">
            <a:extLst>
              <a:ext uri="{FF2B5EF4-FFF2-40B4-BE49-F238E27FC236}">
                <a16:creationId xmlns:a16="http://schemas.microsoft.com/office/drawing/2014/main" id="{D3C11BDB-7701-45A4-9D92-B310FAF21534}"/>
              </a:ext>
            </a:extLst>
          </p:cNvPr>
          <p:cNvSpPr/>
          <p:nvPr/>
        </p:nvSpPr>
        <p:spPr>
          <a:xfrm>
            <a:off x="243310" y="4050221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rgbClr val="FFCC00"/>
                </a:solidFill>
              </a:rPr>
              <a:t>ANALYSIS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9F2B606-7EDA-40E3-9357-332C5F2DDF25}"/>
              </a:ext>
            </a:extLst>
          </p:cNvPr>
          <p:cNvSpPr/>
          <p:nvPr/>
        </p:nvSpPr>
        <p:spPr>
          <a:xfrm>
            <a:off x="384157" y="4213479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양쪽 모서리가 둥근 사각형 27">
            <a:extLst>
              <a:ext uri="{FF2B5EF4-FFF2-40B4-BE49-F238E27FC236}">
                <a16:creationId xmlns:a16="http://schemas.microsoft.com/office/drawing/2014/main" id="{0CACEB99-49A6-4EE5-B679-51FE175BB9AB}"/>
              </a:ext>
            </a:extLst>
          </p:cNvPr>
          <p:cNvSpPr/>
          <p:nvPr/>
        </p:nvSpPr>
        <p:spPr>
          <a:xfrm>
            <a:off x="253319" y="4774631"/>
            <a:ext cx="3679519" cy="1908249"/>
          </a:xfrm>
          <a:prstGeom prst="round2SameRect">
            <a:avLst>
              <a:gd name="adj1" fmla="val 6143"/>
              <a:gd name="adj2" fmla="val 7869"/>
            </a:avLst>
          </a:prstGeom>
          <a:solidFill>
            <a:schemeClr val="tx2">
              <a:lumMod val="60000"/>
              <a:lumOff val="40000"/>
              <a:alpha val="10000"/>
            </a:scheme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등 텍스트 마이닝 기법을 활용하여 댓글 분석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병원의 진료 종목별 </a:t>
            </a:r>
            <a:r>
              <a:rPr lang="en-US" altLang="ko-KR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RATING </a:t>
            </a:r>
            <a:r>
              <a:rPr lang="ko-KR" altLang="en-US" kern="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취합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36">
            <a:extLst>
              <a:ext uri="{FF2B5EF4-FFF2-40B4-BE49-F238E27FC236}">
                <a16:creationId xmlns:a16="http://schemas.microsoft.com/office/drawing/2014/main" id="{E9BBC4C2-7827-4F8A-A96E-89F564619902}"/>
              </a:ext>
            </a:extLst>
          </p:cNvPr>
          <p:cNvSpPr/>
          <p:nvPr/>
        </p:nvSpPr>
        <p:spPr>
          <a:xfrm>
            <a:off x="4256239" y="3494417"/>
            <a:ext cx="3679519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prstClr val="white"/>
                </a:solidFill>
              </a:rPr>
              <a:t>ACTION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706497-CC29-45D6-802E-1018331CCD84}"/>
              </a:ext>
            </a:extLst>
          </p:cNvPr>
          <p:cNvSpPr/>
          <p:nvPr/>
        </p:nvSpPr>
        <p:spPr>
          <a:xfrm>
            <a:off x="4398544" y="3652162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39">
            <a:extLst>
              <a:ext uri="{FF2B5EF4-FFF2-40B4-BE49-F238E27FC236}">
                <a16:creationId xmlns:a16="http://schemas.microsoft.com/office/drawing/2014/main" id="{B716CE10-2FF0-4780-960C-8600E76972D9}"/>
              </a:ext>
            </a:extLst>
          </p:cNvPr>
          <p:cNvSpPr/>
          <p:nvPr/>
        </p:nvSpPr>
        <p:spPr>
          <a:xfrm>
            <a:off x="4256238" y="4249607"/>
            <a:ext cx="3679519" cy="2500514"/>
          </a:xfrm>
          <a:prstGeom prst="round2SameRect">
            <a:avLst>
              <a:gd name="adj1" fmla="val 4851"/>
              <a:gd name="adj2" fmla="val 9214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병원의 특징을 정리하여 데이터 제공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병원과 파트너쉽을 맺어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예약및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결제 시스템 구축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정보를 바탕으로 한 웹 프로세스 구축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0DB70274-A9B7-48EB-8C4D-729B2F9D29A0}"/>
              </a:ext>
            </a:extLst>
          </p:cNvPr>
          <p:cNvSpPr/>
          <p:nvPr/>
        </p:nvSpPr>
        <p:spPr>
          <a:xfrm>
            <a:off x="8157451" y="958916"/>
            <a:ext cx="3679519" cy="665310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066F791-A237-419C-8033-EBB5BE7C7AA2}"/>
              </a:ext>
            </a:extLst>
          </p:cNvPr>
          <p:cNvSpPr/>
          <p:nvPr/>
        </p:nvSpPr>
        <p:spPr>
          <a:xfrm>
            <a:off x="8365207" y="1101301"/>
            <a:ext cx="256595" cy="371467"/>
          </a:xfrm>
          <a:prstGeom prst="ellipse">
            <a:avLst/>
          </a:prstGeom>
          <a:solidFill>
            <a:srgbClr val="292836"/>
          </a:solidFill>
          <a:ln w="254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양쪽 모서리가 둥근 사각형 14">
            <a:extLst>
              <a:ext uri="{FF2B5EF4-FFF2-40B4-BE49-F238E27FC236}">
                <a16:creationId xmlns:a16="http://schemas.microsoft.com/office/drawing/2014/main" id="{801BDE7B-227D-4A00-ACEB-5195A09800BF}"/>
              </a:ext>
            </a:extLst>
          </p:cNvPr>
          <p:cNvSpPr/>
          <p:nvPr/>
        </p:nvSpPr>
        <p:spPr>
          <a:xfrm>
            <a:off x="8157449" y="1699637"/>
            <a:ext cx="3679519" cy="5050483"/>
          </a:xfrm>
          <a:prstGeom prst="round2SameRect">
            <a:avLst>
              <a:gd name="adj1" fmla="val 4851"/>
              <a:gd name="adj2" fmla="val 9214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비금전적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반려동물을 키우는 사람들에게 적절한 병원 추천 및 정보 제공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 동물들이 더욱 전문성을 가진 의료진에게 치료를 받을 수 있음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금전적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어플을 통해 고객이 결재 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일정비율의 결재 수수료 및 기타 광고 수익 창출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A866E1B-5B46-4612-862B-3CBDBA390E33}"/>
              </a:ext>
            </a:extLst>
          </p:cNvPr>
          <p:cNvSpPr/>
          <p:nvPr/>
        </p:nvSpPr>
        <p:spPr>
          <a:xfrm>
            <a:off x="8399329" y="1141602"/>
            <a:ext cx="199146" cy="2883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39FD18A2-AEE3-4C8B-9AEB-1E95B950AA46}"/>
              </a:ext>
            </a:extLst>
          </p:cNvPr>
          <p:cNvSpPr/>
          <p:nvPr/>
        </p:nvSpPr>
        <p:spPr>
          <a:xfrm>
            <a:off x="253319" y="958257"/>
            <a:ext cx="3659503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4000" b="1" dirty="0">
                <a:solidFill>
                  <a:srgbClr val="FFCC00"/>
                </a:solidFill>
              </a:rPr>
              <a:t>DATA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B9A26F9-3E69-4D5A-8841-EFB209367477}"/>
              </a:ext>
            </a:extLst>
          </p:cNvPr>
          <p:cNvSpPr/>
          <p:nvPr/>
        </p:nvSpPr>
        <p:spPr>
          <a:xfrm>
            <a:off x="540035" y="1153067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양쪽 모서리가 둥근 사각형 10">
            <a:extLst>
              <a:ext uri="{FF2B5EF4-FFF2-40B4-BE49-F238E27FC236}">
                <a16:creationId xmlns:a16="http://schemas.microsoft.com/office/drawing/2014/main" id="{483F3E5B-BFBE-449B-B825-B618B59AFA1C}"/>
              </a:ext>
            </a:extLst>
          </p:cNvPr>
          <p:cNvSpPr/>
          <p:nvPr/>
        </p:nvSpPr>
        <p:spPr>
          <a:xfrm>
            <a:off x="233303" y="1744902"/>
            <a:ext cx="3679519" cy="2084584"/>
          </a:xfrm>
          <a:prstGeom prst="round2SameRect">
            <a:avLst>
              <a:gd name="adj1" fmla="val 3176"/>
              <a:gd name="adj2" fmla="val 6981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애견 카페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카카오 맵 등의 동무병원 리뷰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설정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외과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내과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중성화 수술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16739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0">
            <a:extLst>
              <a:ext uri="{FF2B5EF4-FFF2-40B4-BE49-F238E27FC236}">
                <a16:creationId xmlns:a16="http://schemas.microsoft.com/office/drawing/2014/main" id="{72123DA5-8187-42B2-A064-35818916CA33}"/>
              </a:ext>
            </a:extLst>
          </p:cNvPr>
          <p:cNvSpPr/>
          <p:nvPr/>
        </p:nvSpPr>
        <p:spPr>
          <a:xfrm>
            <a:off x="683011" y="1767157"/>
            <a:ext cx="3659503" cy="644772"/>
          </a:xfrm>
          <a:prstGeom prst="roundRect">
            <a:avLst/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sz="3200" b="1" dirty="0">
                <a:solidFill>
                  <a:prstClr val="white"/>
                </a:solidFill>
              </a:rPr>
              <a:t>DATA </a:t>
            </a:r>
            <a:r>
              <a:rPr lang="ko-KR" altLang="en-US" sz="3200" b="1" dirty="0">
                <a:solidFill>
                  <a:prstClr val="white"/>
                </a:solidFill>
              </a:rPr>
              <a:t>확보 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F9730A-CD62-4999-8068-587B3EDA460C}"/>
              </a:ext>
            </a:extLst>
          </p:cNvPr>
          <p:cNvSpPr/>
          <p:nvPr/>
        </p:nvSpPr>
        <p:spPr>
          <a:xfrm>
            <a:off x="949711" y="1952528"/>
            <a:ext cx="199146" cy="279400"/>
          </a:xfrm>
          <a:prstGeom prst="ellipse">
            <a:avLst/>
          </a:prstGeom>
          <a:solidFill>
            <a:schemeClr val="bg1"/>
          </a:solidFill>
          <a:ln w="114300">
            <a:gradFill>
              <a:gsLst>
                <a:gs pos="0">
                  <a:srgbClr val="607CF4"/>
                </a:gs>
                <a:gs pos="100000">
                  <a:srgbClr val="5068D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10">
            <a:extLst>
              <a:ext uri="{FF2B5EF4-FFF2-40B4-BE49-F238E27FC236}">
                <a16:creationId xmlns:a16="http://schemas.microsoft.com/office/drawing/2014/main" id="{79D66C43-BC3B-44D8-82A0-EEF37E534A59}"/>
              </a:ext>
            </a:extLst>
          </p:cNvPr>
          <p:cNvSpPr/>
          <p:nvPr/>
        </p:nvSpPr>
        <p:spPr>
          <a:xfrm>
            <a:off x="662995" y="2504481"/>
            <a:ext cx="3679519" cy="2663421"/>
          </a:xfrm>
          <a:prstGeom prst="round2SameRect">
            <a:avLst>
              <a:gd name="adj1" fmla="val 3176"/>
              <a:gd name="adj2" fmla="val 6981"/>
            </a:avLst>
          </a:prstGeom>
          <a:solidFill>
            <a:srgbClr val="607CF4">
              <a:alpha val="11000"/>
            </a:srgbClr>
          </a:solidFill>
          <a:ln w="19050">
            <a:solidFill>
              <a:srgbClr val="506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및 카카오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맵의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리뷰          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JUNK DATA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많음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 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동무병원 리뷰 전문 웹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마이펫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플러스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2302F9-DD1F-4D88-B1FC-325B00E47889}"/>
              </a:ext>
            </a:extLst>
          </p:cNvPr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B560D4-E227-4925-B5CD-B3202EC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32" y="1430293"/>
            <a:ext cx="2247420" cy="3997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9D9F97-1124-49BF-848B-C3D251AC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70" y="1430294"/>
            <a:ext cx="2247420" cy="3997411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0456D80-32A2-46EA-B1AD-F25A9DE05235}"/>
              </a:ext>
            </a:extLst>
          </p:cNvPr>
          <p:cNvSpPr/>
          <p:nvPr/>
        </p:nvSpPr>
        <p:spPr>
          <a:xfrm>
            <a:off x="2249402" y="3676135"/>
            <a:ext cx="395416" cy="4263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985EB3-B4FD-4AAD-B19D-F45743939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1" y="1405579"/>
            <a:ext cx="6375627" cy="4028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8AE6F4-6A04-47F0-85F5-7BCB8567BE71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8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71" y="901699"/>
            <a:ext cx="5832475" cy="57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04920" y="1860550"/>
            <a:ext cx="4577080" cy="2438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7400" y="1402080"/>
            <a:ext cx="3601720" cy="14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>
            <a:off x="8382000" y="1982470"/>
            <a:ext cx="1041133" cy="28909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23134" y="2086896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지역 표시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6" name="직선 화살표 연결선 15"/>
          <p:cNvCxnSpPr>
            <a:stCxn id="13" idx="1"/>
          </p:cNvCxnSpPr>
          <p:nvPr/>
        </p:nvCxnSpPr>
        <p:spPr>
          <a:xfrm flipH="1">
            <a:off x="2387066" y="1475740"/>
            <a:ext cx="940334" cy="50673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05816" y="2085292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진료과목 표시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BCA85-3D71-457D-A4A5-8793B74C36AF}"/>
              </a:ext>
            </a:extLst>
          </p:cNvPr>
          <p:cNvSpPr txBox="1"/>
          <p:nvPr/>
        </p:nvSpPr>
        <p:spPr>
          <a:xfrm>
            <a:off x="9503596" y="3883631"/>
            <a:ext cx="306169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병원추천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병원특징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</a:rPr>
              <a:t>관련 학위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2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F228E1E-5BAE-45E3-892C-DE4A019E8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53" y="965802"/>
            <a:ext cx="4462112" cy="5800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411556A-D298-42F4-A16F-98F8E724E10A}"/>
              </a:ext>
            </a:extLst>
          </p:cNvPr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616C1-6E50-4715-9657-8D421BDD6DEF}"/>
              </a:ext>
            </a:extLst>
          </p:cNvPr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마이펫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플러스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25B936-6850-48FA-BDDA-944B2BA666EC}"/>
              </a:ext>
            </a:extLst>
          </p:cNvPr>
          <p:cNvSpPr/>
          <p:nvPr/>
        </p:nvSpPr>
        <p:spPr>
          <a:xfrm>
            <a:off x="3880952" y="4232040"/>
            <a:ext cx="1892167" cy="7093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96338B-71E8-4EC2-B74D-08366A3A4A1C}"/>
              </a:ext>
            </a:extLst>
          </p:cNvPr>
          <p:cNvSpPr/>
          <p:nvPr/>
        </p:nvSpPr>
        <p:spPr>
          <a:xfrm>
            <a:off x="3880952" y="988729"/>
            <a:ext cx="997017" cy="14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A1ABD8-029D-48B0-BDDE-67364C2FD4DB}"/>
              </a:ext>
            </a:extLst>
          </p:cNvPr>
          <p:cNvCxnSpPr>
            <a:stCxn id="9" idx="3"/>
          </p:cNvCxnSpPr>
          <p:nvPr/>
        </p:nvCxnSpPr>
        <p:spPr>
          <a:xfrm>
            <a:off x="5773119" y="4586738"/>
            <a:ext cx="3465095" cy="5631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45A194-5297-4968-9C0E-8C21A1073C12}"/>
              </a:ext>
            </a:extLst>
          </p:cNvPr>
          <p:cNvSpPr txBox="1"/>
          <p:nvPr/>
        </p:nvSpPr>
        <p:spPr>
          <a:xfrm>
            <a:off x="9238214" y="4458387"/>
            <a:ext cx="205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댓글</a:t>
            </a:r>
            <a:r>
              <a:rPr lang="ko-KR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크롤링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008CCE-F63A-43EE-859A-0F06B5ED77DA}"/>
              </a:ext>
            </a:extLst>
          </p:cNvPr>
          <p:cNvCxnSpPr>
            <a:stCxn id="10" idx="1"/>
            <a:endCxn id="15" idx="0"/>
          </p:cNvCxnSpPr>
          <p:nvPr/>
        </p:nvCxnSpPr>
        <p:spPr>
          <a:xfrm flipH="1">
            <a:off x="2455613" y="1062389"/>
            <a:ext cx="1425339" cy="104583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0451-92A2-48E0-A619-47BF3BBD23AB}"/>
              </a:ext>
            </a:extLst>
          </p:cNvPr>
          <p:cNvSpPr txBox="1"/>
          <p:nvPr/>
        </p:nvSpPr>
        <p:spPr>
          <a:xfrm>
            <a:off x="1805908" y="210821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Rate</a:t>
            </a:r>
            <a:endParaRPr lang="ko-KR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9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652811" y="294530"/>
            <a:ext cx="4184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인사이트를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</a:t>
            </a:r>
            <a:r>
              <a:rPr lang="ko-KR" altLang="en-US" dirty="0" err="1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밸류</a:t>
            </a:r>
            <a:r>
              <a:rPr lang="ko-KR" altLang="en-US" dirty="0">
                <a:solidFill>
                  <a:srgbClr val="A6A6A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창출 사례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65214" y="293844"/>
            <a:ext cx="469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“DATA </a:t>
            </a:r>
            <a:r>
              <a:rPr lang="ko-KR" alt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en-US" altLang="ko-KR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E21E9-3D40-4785-B07A-71B2CC7C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13" y="1112929"/>
            <a:ext cx="904477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3756</Words>
  <Application>Microsoft Office PowerPoint</Application>
  <PresentationFormat>와이드스크린</PresentationFormat>
  <Paragraphs>442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</vt:lpstr>
      <vt:lpstr>나눔고딕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nby</cp:lastModifiedBy>
  <cp:revision>96</cp:revision>
  <dcterms:created xsi:type="dcterms:W3CDTF">2019-07-22T03:46:55Z</dcterms:created>
  <dcterms:modified xsi:type="dcterms:W3CDTF">2020-06-20T05:19:13Z</dcterms:modified>
</cp:coreProperties>
</file>